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35" r:id="rId4"/>
    <p:sldMasterId id="2147483946" r:id="rId5"/>
    <p:sldMasterId id="2147483954" r:id="rId6"/>
    <p:sldMasterId id="2147483961" r:id="rId7"/>
  </p:sldMasterIdLst>
  <p:notesMasterIdLst>
    <p:notesMasterId r:id="rId47"/>
  </p:notesMasterIdLst>
  <p:handoutMasterIdLst>
    <p:handoutMasterId r:id="rId48"/>
  </p:handoutMasterIdLst>
  <p:sldIdLst>
    <p:sldId id="560" r:id="rId8"/>
    <p:sldId id="712" r:id="rId9"/>
    <p:sldId id="715" r:id="rId10"/>
    <p:sldId id="670" r:id="rId11"/>
    <p:sldId id="671" r:id="rId12"/>
    <p:sldId id="672" r:id="rId13"/>
    <p:sldId id="673" r:id="rId14"/>
    <p:sldId id="674" r:id="rId15"/>
    <p:sldId id="676" r:id="rId16"/>
    <p:sldId id="677" r:id="rId17"/>
    <p:sldId id="678" r:id="rId18"/>
    <p:sldId id="679" r:id="rId19"/>
    <p:sldId id="717" r:id="rId20"/>
    <p:sldId id="680" r:id="rId21"/>
    <p:sldId id="681" r:id="rId22"/>
    <p:sldId id="682" r:id="rId23"/>
    <p:sldId id="683" r:id="rId24"/>
    <p:sldId id="684" r:id="rId25"/>
    <p:sldId id="685" r:id="rId26"/>
    <p:sldId id="686" r:id="rId27"/>
    <p:sldId id="687" r:id="rId28"/>
    <p:sldId id="688" r:id="rId29"/>
    <p:sldId id="689" r:id="rId30"/>
    <p:sldId id="690" r:id="rId31"/>
    <p:sldId id="691" r:id="rId32"/>
    <p:sldId id="692" r:id="rId33"/>
    <p:sldId id="693" r:id="rId34"/>
    <p:sldId id="719" r:id="rId35"/>
    <p:sldId id="720" r:id="rId36"/>
    <p:sldId id="721" r:id="rId37"/>
    <p:sldId id="722" r:id="rId38"/>
    <p:sldId id="723" r:id="rId39"/>
    <p:sldId id="724" r:id="rId40"/>
    <p:sldId id="725" r:id="rId41"/>
    <p:sldId id="726" r:id="rId42"/>
    <p:sldId id="727" r:id="rId43"/>
    <p:sldId id="728" r:id="rId44"/>
    <p:sldId id="729" r:id="rId45"/>
    <p:sldId id="732" r:id="rId4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81">
          <p15:clr>
            <a:srgbClr val="A4A3A4"/>
          </p15:clr>
        </p15:guide>
        <p15:guide id="2" pos="1359">
          <p15:clr>
            <a:srgbClr val="A4A3A4"/>
          </p15:clr>
        </p15:guide>
        <p15:guide id="3" pos="3843">
          <p15:clr>
            <a:srgbClr val="A4A3A4"/>
          </p15:clr>
        </p15:guide>
        <p15:guide id="4" pos="198">
          <p15:clr>
            <a:srgbClr val="A4A3A4"/>
          </p15:clr>
        </p15:guide>
        <p15:guide id="5" pos="55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orient="horz" pos="1882">
          <p15:clr>
            <a:srgbClr val="A4A3A4"/>
          </p15:clr>
        </p15:guide>
        <p15:guide id="3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28E"/>
    <a:srgbClr val="CFEEF1"/>
    <a:srgbClr val="1E7640"/>
    <a:srgbClr val="EAEAEA"/>
    <a:srgbClr val="DBDBDB"/>
    <a:srgbClr val="D7D7D7"/>
    <a:srgbClr val="4E37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514" autoAdjust="0"/>
  </p:normalViewPr>
  <p:slideViewPr>
    <p:cSldViewPr snapToGrid="0" showGuides="1">
      <p:cViewPr varScale="1">
        <p:scale>
          <a:sx n="97" d="100"/>
          <a:sy n="97" d="100"/>
        </p:scale>
        <p:origin x="84" y="1332"/>
      </p:cViewPr>
      <p:guideLst>
        <p:guide orient="horz" pos="4181"/>
        <p:guide pos="1359"/>
        <p:guide pos="3843"/>
        <p:guide pos="198"/>
        <p:guide pos="55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-792" y="-48"/>
      </p:cViewPr>
      <p:guideLst>
        <p:guide orient="horz" pos="2928"/>
        <p:guide orient="horz" pos="1882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A6FC-215E-440C-85C1-7C5D8113132A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C4BCF-1057-4162-BB32-3C91D6411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80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62069-76AF-42C7-A5A2-4F411E37AD8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BAA5A-EBA8-43FC-A55E-47642B82A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1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15E5FD-71B2-49AD-92BA-6D0288C67F83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8431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9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5679806" y="0"/>
            <a:ext cx="3464194" cy="6861871"/>
          </a:xfrm>
          <a:custGeom>
            <a:avLst/>
            <a:gdLst>
              <a:gd name="T0" fmla="*/ 149 w 1094"/>
              <a:gd name="T1" fmla="*/ 2166 h 2166"/>
              <a:gd name="T2" fmla="*/ 1094 w 1094"/>
              <a:gd name="T3" fmla="*/ 2166 h 2166"/>
              <a:gd name="T4" fmla="*/ 1094 w 1094"/>
              <a:gd name="T5" fmla="*/ 0 h 2166"/>
              <a:gd name="T6" fmla="*/ 0 w 1094"/>
              <a:gd name="T7" fmla="*/ 0 h 2166"/>
              <a:gd name="T8" fmla="*/ 149 w 1094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2166">
                <a:moveTo>
                  <a:pt x="149" y="2166"/>
                </a:moveTo>
                <a:cubicBezTo>
                  <a:pt x="1094" y="2166"/>
                  <a:pt x="1094" y="2166"/>
                  <a:pt x="1094" y="2166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49" y="2166"/>
                </a:cubicBezTo>
                <a:close/>
              </a:path>
            </a:pathLst>
          </a:custGeom>
          <a:solidFill>
            <a:srgbClr val="027A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5377263" y="0"/>
            <a:ext cx="1272781" cy="6861871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7" y="767"/>
                  <a:pt x="221" y="2166"/>
                </a:cubicBezTo>
                <a:close/>
              </a:path>
            </a:pathLst>
          </a:cu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 rot="16200000">
            <a:off x="3800344" y="1503009"/>
            <a:ext cx="6858002" cy="380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168" y="235945"/>
            <a:ext cx="4160172" cy="877163"/>
          </a:xfrm>
        </p:spPr>
        <p:txBody>
          <a:bodyPr/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Directed Nanoscale Transformations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0116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Stephen Jesse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11134" y="631304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>
                <a:solidFill>
                  <a:schemeClr val="tx2"/>
                </a:solidFill>
              </a:rPr>
            </a:br>
            <a:r>
              <a:rPr lang="en-US" sz="1000" b="0" dirty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7" y="65"/>
            <a:ext cx="2953546" cy="6192917"/>
          </a:xfrm>
          <a:prstGeom prst="rect">
            <a:avLst/>
          </a:prstGeom>
        </p:spPr>
      </p:pic>
      <p:pic>
        <p:nvPicPr>
          <p:cNvPr id="17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4662" y="812712"/>
            <a:ext cx="2150788" cy="2150788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83" y="1404295"/>
            <a:ext cx="1864042" cy="186404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13" y="2718846"/>
            <a:ext cx="1664208" cy="166420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</p:spTree>
    <p:extLst>
      <p:ext uri="{BB962C8B-B14F-4D97-AF65-F5344CB8AC3E}">
        <p14:creationId xmlns:p14="http://schemas.microsoft.com/office/powerpoint/2010/main" val="185714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347537"/>
            <a:ext cx="8642640" cy="471637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69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698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415" y="842208"/>
            <a:ext cx="4192528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415" y="1417488"/>
            <a:ext cx="4192528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92" y="842208"/>
            <a:ext cx="4194175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92" y="1417488"/>
            <a:ext cx="4194175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639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7" name="Freeform 13"/>
          <p:cNvSpPr>
            <a:spLocks/>
          </p:cNvSpPr>
          <p:nvPr userDrawn="1"/>
        </p:nvSpPr>
        <p:spPr bwMode="auto">
          <a:xfrm>
            <a:off x="5377263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7744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34" y="65"/>
            <a:ext cx="2929466" cy="6192917"/>
          </a:xfrm>
          <a:prstGeom prst="rect">
            <a:avLst/>
          </a:prstGeom>
        </p:spPr>
      </p:pic>
      <p:pic>
        <p:nvPicPr>
          <p:cNvPr id="10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859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364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06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 userDrawn="1"/>
        </p:nvSpPr>
        <p:spPr bwMode="auto">
          <a:xfrm>
            <a:off x="5679806" y="0"/>
            <a:ext cx="3464194" cy="6861871"/>
          </a:xfrm>
          <a:custGeom>
            <a:avLst/>
            <a:gdLst>
              <a:gd name="T0" fmla="*/ 149 w 1094"/>
              <a:gd name="T1" fmla="*/ 2166 h 2166"/>
              <a:gd name="T2" fmla="*/ 1094 w 1094"/>
              <a:gd name="T3" fmla="*/ 2166 h 2166"/>
              <a:gd name="T4" fmla="*/ 1094 w 1094"/>
              <a:gd name="T5" fmla="*/ 0 h 2166"/>
              <a:gd name="T6" fmla="*/ 0 w 1094"/>
              <a:gd name="T7" fmla="*/ 0 h 2166"/>
              <a:gd name="T8" fmla="*/ 149 w 1094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2166">
                <a:moveTo>
                  <a:pt x="149" y="2166"/>
                </a:moveTo>
                <a:cubicBezTo>
                  <a:pt x="1094" y="2166"/>
                  <a:pt x="1094" y="2166"/>
                  <a:pt x="1094" y="2166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49" y="2166"/>
                </a:cubicBezTo>
                <a:close/>
              </a:path>
            </a:pathLst>
          </a:custGeom>
          <a:solidFill>
            <a:srgbClr val="027A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5377263" y="0"/>
            <a:ext cx="1272781" cy="6861871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7" y="767"/>
                  <a:pt x="221" y="2166"/>
                </a:cubicBezTo>
                <a:close/>
              </a:path>
            </a:pathLst>
          </a:cu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 rot="16200000">
            <a:off x="3800344" y="1503009"/>
            <a:ext cx="6858002" cy="380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1168" y="235945"/>
            <a:ext cx="4160172" cy="877163"/>
          </a:xfrm>
        </p:spPr>
        <p:txBody>
          <a:bodyPr/>
          <a:lstStyle>
            <a:lvl1pPr algn="l">
              <a:defRPr sz="3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116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211134" y="631304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E7640"/>
                </a:solidFill>
              </a:rPr>
              <a:t>ORNL is managed by UT-Battelle </a:t>
            </a:r>
            <a:br>
              <a:rPr lang="en-US" sz="1000" dirty="0">
                <a:solidFill>
                  <a:srgbClr val="1E7640"/>
                </a:solidFill>
              </a:rPr>
            </a:br>
            <a:r>
              <a:rPr lang="en-US" sz="1000" dirty="0">
                <a:solidFill>
                  <a:srgbClr val="1E7640"/>
                </a:solidFill>
              </a:rPr>
              <a:t>for the US Department of Energy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8" r="11360" b="9696"/>
          <a:stretch/>
        </p:blipFill>
        <p:spPr>
          <a:xfrm>
            <a:off x="6180667" y="65"/>
            <a:ext cx="2953546" cy="6192917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19" y="811969"/>
            <a:ext cx="2152274" cy="2152275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</p:pic>
      <p:pic>
        <p:nvPicPr>
          <p:cNvPr id="21" name="Picture 20" descr="DifScat_better vibe.jpg.jpe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0253" y="1402065"/>
            <a:ext cx="1868502" cy="186850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715768"/>
            <a:ext cx="1664208" cy="166420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</p:spTree>
    <p:extLst>
      <p:ext uri="{BB962C8B-B14F-4D97-AF65-F5344CB8AC3E}">
        <p14:creationId xmlns:p14="http://schemas.microsoft.com/office/powerpoint/2010/main" val="1213802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508760"/>
            <a:ext cx="8642640" cy="4195415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19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698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415" y="1402417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415" y="2227999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92" y="1402417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92" y="2227999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185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7" name="Freeform 13"/>
          <p:cNvSpPr>
            <a:spLocks/>
          </p:cNvSpPr>
          <p:nvPr userDrawn="1"/>
        </p:nvSpPr>
        <p:spPr bwMode="auto">
          <a:xfrm>
            <a:off x="5377263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7" y="237744"/>
            <a:ext cx="4341471" cy="1117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8" r="14333" b="9696"/>
          <a:stretch/>
        </p:blipFill>
        <p:spPr>
          <a:xfrm>
            <a:off x="6214534" y="65"/>
            <a:ext cx="2929466" cy="6192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2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7744"/>
            <a:ext cx="8628678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13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962526"/>
            <a:ext cx="8642640" cy="516154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601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5679806" y="0"/>
            <a:ext cx="3464194" cy="6861871"/>
          </a:xfrm>
          <a:custGeom>
            <a:avLst/>
            <a:gdLst>
              <a:gd name="T0" fmla="*/ 149 w 1094"/>
              <a:gd name="T1" fmla="*/ 2166 h 2166"/>
              <a:gd name="T2" fmla="*/ 1094 w 1094"/>
              <a:gd name="T3" fmla="*/ 2166 h 2166"/>
              <a:gd name="T4" fmla="*/ 1094 w 1094"/>
              <a:gd name="T5" fmla="*/ 0 h 2166"/>
              <a:gd name="T6" fmla="*/ 0 w 1094"/>
              <a:gd name="T7" fmla="*/ 0 h 2166"/>
              <a:gd name="T8" fmla="*/ 149 w 1094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2166">
                <a:moveTo>
                  <a:pt x="149" y="2166"/>
                </a:moveTo>
                <a:cubicBezTo>
                  <a:pt x="1094" y="2166"/>
                  <a:pt x="1094" y="2166"/>
                  <a:pt x="1094" y="2166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49" y="2166"/>
                </a:cubicBezTo>
                <a:close/>
              </a:path>
            </a:pathLst>
          </a:custGeom>
          <a:solidFill>
            <a:srgbClr val="027A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5377263" y="0"/>
            <a:ext cx="1272781" cy="6861871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7" y="767"/>
                  <a:pt x="221" y="2166"/>
                </a:cubicBezTo>
                <a:close/>
              </a:path>
            </a:pathLst>
          </a:cu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 rot="16200000">
            <a:off x="3800344" y="1503009"/>
            <a:ext cx="6858002" cy="380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168" y="235945"/>
            <a:ext cx="4160172" cy="877163"/>
          </a:xfrm>
        </p:spPr>
        <p:txBody>
          <a:bodyPr/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Directed Nanoscale Transformations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0116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Stephen Jesse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11134" y="631304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E7640"/>
                </a:solidFill>
              </a:rPr>
              <a:t>ORNL is managed by UT-Battelle </a:t>
            </a:r>
            <a:br>
              <a:rPr lang="en-US" sz="1000" dirty="0">
                <a:solidFill>
                  <a:srgbClr val="1E7640"/>
                </a:solidFill>
              </a:rPr>
            </a:br>
            <a:r>
              <a:rPr lang="en-US" sz="1000" dirty="0">
                <a:solidFill>
                  <a:srgbClr val="1E7640"/>
                </a:solidFill>
              </a:rPr>
              <a:t>for the US Department of Energy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7" y="65"/>
            <a:ext cx="2953546" cy="6192917"/>
          </a:xfrm>
          <a:prstGeom prst="rect">
            <a:avLst/>
          </a:prstGeom>
        </p:spPr>
      </p:pic>
      <p:pic>
        <p:nvPicPr>
          <p:cNvPr id="17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5536" y="812712"/>
            <a:ext cx="2149039" cy="2150788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83" y="1404295"/>
            <a:ext cx="1864042" cy="186404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13" y="2718846"/>
            <a:ext cx="1664208" cy="166420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</p:spTree>
    <p:extLst>
      <p:ext uri="{BB962C8B-B14F-4D97-AF65-F5344CB8AC3E}">
        <p14:creationId xmlns:p14="http://schemas.microsoft.com/office/powerpoint/2010/main" val="3497919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962526"/>
            <a:ext cx="8642640" cy="516154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43962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347537"/>
            <a:ext cx="8642640" cy="471637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1592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698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415" y="842208"/>
            <a:ext cx="4192528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415" y="1417488"/>
            <a:ext cx="4192528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92" y="842208"/>
            <a:ext cx="4194175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92" y="1417488"/>
            <a:ext cx="4194175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266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7" name="Freeform 13"/>
          <p:cNvSpPr>
            <a:spLocks/>
          </p:cNvSpPr>
          <p:nvPr userDrawn="1"/>
        </p:nvSpPr>
        <p:spPr bwMode="auto">
          <a:xfrm>
            <a:off x="5377263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7744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34" y="65"/>
            <a:ext cx="2929466" cy="6192917"/>
          </a:xfrm>
          <a:prstGeom prst="rect">
            <a:avLst/>
          </a:prstGeom>
        </p:spPr>
      </p:pic>
      <p:pic>
        <p:nvPicPr>
          <p:cNvPr id="10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52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21" y="45221"/>
            <a:ext cx="8628678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413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222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347537"/>
            <a:ext cx="8642640" cy="4716379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451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698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4415" y="842208"/>
            <a:ext cx="4192528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4415" y="1417488"/>
            <a:ext cx="4192528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92" y="842208"/>
            <a:ext cx="4194175" cy="57528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92" y="1417488"/>
            <a:ext cx="4194175" cy="4562207"/>
          </a:xfrm>
        </p:spPr>
        <p:txBody>
          <a:bodyPr/>
          <a:lstStyle>
            <a:lvl1pPr>
              <a:defRPr sz="2400"/>
            </a:lvl1pPr>
            <a:lvl2pPr marL="457200" indent="-228600">
              <a:defRPr sz="2000"/>
            </a:lvl2pPr>
            <a:lvl3pPr marL="625475" indent="-168275">
              <a:defRPr sz="1800"/>
            </a:lvl3pPr>
            <a:lvl4pPr marL="806450" indent="-180975">
              <a:defRPr sz="1600"/>
            </a:lvl4pPr>
            <a:lvl5pPr marL="974725" indent="-168275"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7" name="Freeform 13"/>
          <p:cNvSpPr>
            <a:spLocks/>
          </p:cNvSpPr>
          <p:nvPr userDrawn="1"/>
        </p:nvSpPr>
        <p:spPr bwMode="auto">
          <a:xfrm>
            <a:off x="5377263" y="0"/>
            <a:ext cx="1236663" cy="6858000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6" y="767"/>
                  <a:pt x="221" y="2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25400" algn="l" rotWithShape="0">
              <a:schemeClr val="tx2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" y="237744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534" y="65"/>
            <a:ext cx="2929466" cy="6192917"/>
          </a:xfrm>
          <a:prstGeom prst="rect">
            <a:avLst/>
          </a:prstGeom>
        </p:spPr>
      </p:pic>
      <p:pic>
        <p:nvPicPr>
          <p:cNvPr id="10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21" y="45221"/>
            <a:ext cx="8628678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10" name="Freeform 5"/>
          <p:cNvSpPr>
            <a:spLocks/>
          </p:cNvSpPr>
          <p:nvPr userDrawn="1"/>
        </p:nvSpPr>
        <p:spPr bwMode="auto">
          <a:xfrm>
            <a:off x="5679806" y="0"/>
            <a:ext cx="3464194" cy="6861871"/>
          </a:xfrm>
          <a:custGeom>
            <a:avLst/>
            <a:gdLst>
              <a:gd name="T0" fmla="*/ 149 w 1094"/>
              <a:gd name="T1" fmla="*/ 2166 h 2166"/>
              <a:gd name="T2" fmla="*/ 1094 w 1094"/>
              <a:gd name="T3" fmla="*/ 2166 h 2166"/>
              <a:gd name="T4" fmla="*/ 1094 w 1094"/>
              <a:gd name="T5" fmla="*/ 0 h 2166"/>
              <a:gd name="T6" fmla="*/ 0 w 1094"/>
              <a:gd name="T7" fmla="*/ 0 h 2166"/>
              <a:gd name="T8" fmla="*/ 149 w 1094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4" h="2166">
                <a:moveTo>
                  <a:pt x="149" y="2166"/>
                </a:moveTo>
                <a:cubicBezTo>
                  <a:pt x="1094" y="2166"/>
                  <a:pt x="1094" y="2166"/>
                  <a:pt x="1094" y="2166"/>
                </a:cubicBezTo>
                <a:cubicBezTo>
                  <a:pt x="1094" y="0"/>
                  <a:pt x="1094" y="0"/>
                  <a:pt x="109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04" y="816"/>
                  <a:pt x="149" y="2166"/>
                </a:cubicBezTo>
                <a:close/>
              </a:path>
            </a:pathLst>
          </a:custGeom>
          <a:solidFill>
            <a:srgbClr val="027A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6"/>
          <p:cNvSpPr>
            <a:spLocks/>
          </p:cNvSpPr>
          <p:nvPr userDrawn="1"/>
        </p:nvSpPr>
        <p:spPr bwMode="auto">
          <a:xfrm>
            <a:off x="5377263" y="0"/>
            <a:ext cx="1272781" cy="6861871"/>
          </a:xfrm>
          <a:custGeom>
            <a:avLst/>
            <a:gdLst>
              <a:gd name="T0" fmla="*/ 221 w 402"/>
              <a:gd name="T1" fmla="*/ 2166 h 2166"/>
              <a:gd name="T2" fmla="*/ 240 w 402"/>
              <a:gd name="T3" fmla="*/ 2166 h 2166"/>
              <a:gd name="T4" fmla="*/ 90 w 402"/>
              <a:gd name="T5" fmla="*/ 0 h 2166"/>
              <a:gd name="T6" fmla="*/ 0 w 402"/>
              <a:gd name="T7" fmla="*/ 0 h 2166"/>
              <a:gd name="T8" fmla="*/ 221 w 402"/>
              <a:gd name="T9" fmla="*/ 2166 h 2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2166">
                <a:moveTo>
                  <a:pt x="221" y="2166"/>
                </a:moveTo>
                <a:cubicBezTo>
                  <a:pt x="240" y="2166"/>
                  <a:pt x="240" y="2166"/>
                  <a:pt x="240" y="2166"/>
                </a:cubicBezTo>
                <a:cubicBezTo>
                  <a:pt x="240" y="2166"/>
                  <a:pt x="402" y="989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347" y="767"/>
                  <a:pt x="221" y="2166"/>
                </a:cubicBezTo>
                <a:close/>
              </a:path>
            </a:pathLst>
          </a:cu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 rot="16200000">
            <a:off x="3800344" y="1503009"/>
            <a:ext cx="6858002" cy="380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01168" y="235945"/>
            <a:ext cx="4160172" cy="877163"/>
          </a:xfrm>
        </p:spPr>
        <p:txBody>
          <a:bodyPr/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Directed Nanoscale Transformations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0116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Stephen Jesse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11134" y="631304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1E7640"/>
                </a:solidFill>
              </a:rPr>
              <a:t>ORNL is managed by UT-Battelle </a:t>
            </a:r>
            <a:br>
              <a:rPr lang="en-US" sz="1000" dirty="0">
                <a:solidFill>
                  <a:srgbClr val="1E7640"/>
                </a:solidFill>
              </a:rPr>
            </a:br>
            <a:r>
              <a:rPr lang="en-US" sz="1000" dirty="0">
                <a:solidFill>
                  <a:srgbClr val="1E7640"/>
                </a:solidFill>
              </a:rPr>
              <a:t>for the US Department of Energy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667" y="65"/>
            <a:ext cx="2953546" cy="6192917"/>
          </a:xfrm>
          <a:prstGeom prst="rect">
            <a:avLst/>
          </a:prstGeom>
        </p:spPr>
      </p:pic>
      <p:pic>
        <p:nvPicPr>
          <p:cNvPr id="17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5536" y="812712"/>
            <a:ext cx="2149039" cy="2150788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6850"/>
            </a:stretch>
          </a:blipFill>
          <a:ln w="76200">
            <a:solidFill>
              <a:schemeClr val="accent2">
                <a:alpha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83" y="1404295"/>
            <a:ext cx="1864042" cy="186404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13" y="2718846"/>
            <a:ext cx="1664208" cy="1664208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alpha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</p:pic>
    </p:spTree>
    <p:extLst>
      <p:ext uri="{BB962C8B-B14F-4D97-AF65-F5344CB8AC3E}">
        <p14:creationId xmlns:p14="http://schemas.microsoft.com/office/powerpoint/2010/main" val="1527048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33" y="236982"/>
            <a:ext cx="8636290" cy="484748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962526"/>
            <a:ext cx="8642640" cy="516154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22860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25475" indent="-168275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806450" indent="-180975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74725" indent="-168275">
              <a:buFont typeface="Arial" panose="020B0604020202020204" pitchFamily="34" charset="0"/>
              <a:buChar char="•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62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67" y="-355534"/>
            <a:ext cx="9618043" cy="7213533"/>
          </a:xfrm>
          <a:prstGeom prst="rect">
            <a:avLst/>
          </a:prstGeom>
        </p:spPr>
      </p:pic>
      <p:pic>
        <p:nvPicPr>
          <p:cNvPr id="1028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1168" y="237744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1168" y="1508760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67079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2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420667" y="6504296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endParaRPr lang="en-US" sz="1000" b="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4"/>
          <p:cNvSpPr>
            <a:spLocks noChangeArrowheads="1"/>
          </p:cNvSpPr>
          <p:nvPr userDrawn="1"/>
        </p:nvSpPr>
        <p:spPr bwMode="auto">
          <a:xfrm>
            <a:off x="-569913" y="-2814638"/>
            <a:ext cx="25400" cy="1588"/>
          </a:xfrm>
          <a:prstGeom prst="rect">
            <a:avLst/>
          </a:pr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37" r:id="rId2"/>
    <p:sldLayoutId id="2147483945" r:id="rId3"/>
    <p:sldLayoutId id="2147483939" r:id="rId4"/>
    <p:sldLayoutId id="2147483940" r:id="rId5"/>
    <p:sldLayoutId id="2147483941" r:id="rId6"/>
    <p:sldLayoutId id="2147483942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67" y="-355534"/>
            <a:ext cx="9618043" cy="7213533"/>
          </a:xfrm>
          <a:prstGeom prst="rect">
            <a:avLst/>
          </a:prstGeom>
        </p:spPr>
      </p:pic>
      <p:pic>
        <p:nvPicPr>
          <p:cNvPr id="1028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1168" y="237744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1168" y="1508760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67079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2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420667" y="6504296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4"/>
          <p:cNvSpPr>
            <a:spLocks noChangeArrowheads="1"/>
          </p:cNvSpPr>
          <p:nvPr userDrawn="1"/>
        </p:nvSpPr>
        <p:spPr bwMode="auto">
          <a:xfrm>
            <a:off x="-569913" y="-2814638"/>
            <a:ext cx="25400" cy="1588"/>
          </a:xfrm>
          <a:prstGeom prst="rect">
            <a:avLst/>
          </a:pr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16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1168" y="237744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1168" y="1508760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prstClr val="white">
                    <a:lumMod val="75000"/>
                  </a:prst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prstClr val="white">
                  <a:lumMod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>
            <a:off x="-569913" y="-2814638"/>
            <a:ext cx="25400" cy="1588"/>
          </a:xfrm>
          <a:prstGeom prst="rect">
            <a:avLst/>
          </a:pr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9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 flipH="1">
            <a:off x="-39313" y="38845"/>
            <a:ext cx="3519399" cy="3441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567" y="-355534"/>
            <a:ext cx="9618043" cy="7213533"/>
          </a:xfrm>
          <a:prstGeom prst="rect">
            <a:avLst/>
          </a:prstGeom>
        </p:spPr>
      </p:pic>
      <p:pic>
        <p:nvPicPr>
          <p:cNvPr id="1028" name="Picture 4" descr="C:\Users\xnv\Desktop\png\CNMS_color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79" y="6335096"/>
            <a:ext cx="2325621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1168" y="237744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1168" y="1508760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167079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2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420667" y="6504296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4"/>
          <p:cNvSpPr>
            <a:spLocks noChangeArrowheads="1"/>
          </p:cNvSpPr>
          <p:nvPr userDrawn="1"/>
        </p:nvSpPr>
        <p:spPr bwMode="auto">
          <a:xfrm>
            <a:off x="-569913" y="-2814638"/>
            <a:ext cx="25400" cy="1588"/>
          </a:xfrm>
          <a:prstGeom prst="rect">
            <a:avLst/>
          </a:prstGeom>
          <a:solidFill>
            <a:srgbClr val="85B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2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b="1" kern="12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8.tiff"/><Relationship Id="rId5" Type="http://schemas.openxmlformats.org/officeDocument/2006/relationships/image" Target="../media/image67.tiff"/><Relationship Id="rId4" Type="http://schemas.openxmlformats.org/officeDocument/2006/relationships/image" Target="../media/image6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3.tiff"/><Relationship Id="rId7" Type="http://schemas.microsoft.com/office/2007/relationships/hdphoto" Target="../media/hdphoto8.wdp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f"/><Relationship Id="rId3" Type="http://schemas.openxmlformats.org/officeDocument/2006/relationships/image" Target="../media/image82.tiff"/><Relationship Id="rId7" Type="http://schemas.openxmlformats.org/officeDocument/2006/relationships/image" Target="../media/image86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5.tiff"/><Relationship Id="rId5" Type="http://schemas.openxmlformats.org/officeDocument/2006/relationships/image" Target="../media/image84.tiff"/><Relationship Id="rId4" Type="http://schemas.openxmlformats.org/officeDocument/2006/relationships/image" Target="../media/image83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f"/><Relationship Id="rId3" Type="http://schemas.openxmlformats.org/officeDocument/2006/relationships/image" Target="../media/image85.tiff"/><Relationship Id="rId7" Type="http://schemas.openxmlformats.org/officeDocument/2006/relationships/image" Target="../media/image86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10" Type="http://schemas.openxmlformats.org/officeDocument/2006/relationships/image" Target="../media/image89.tiff"/><Relationship Id="rId4" Type="http://schemas.openxmlformats.org/officeDocument/2006/relationships/image" Target="../media/image82.tiff"/><Relationship Id="rId9" Type="http://schemas.openxmlformats.org/officeDocument/2006/relationships/image" Target="../media/image88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f"/><Relationship Id="rId3" Type="http://schemas.openxmlformats.org/officeDocument/2006/relationships/image" Target="../media/image85.tiff"/><Relationship Id="rId7" Type="http://schemas.openxmlformats.org/officeDocument/2006/relationships/image" Target="../media/image86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tiff"/><Relationship Id="rId5" Type="http://schemas.openxmlformats.org/officeDocument/2006/relationships/image" Target="../media/image83.tiff"/><Relationship Id="rId10" Type="http://schemas.openxmlformats.org/officeDocument/2006/relationships/image" Target="../media/image91.tiff"/><Relationship Id="rId4" Type="http://schemas.openxmlformats.org/officeDocument/2006/relationships/image" Target="../media/image82.tiff"/><Relationship Id="rId9" Type="http://schemas.openxmlformats.org/officeDocument/2006/relationships/image" Target="../media/image9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tiff"/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1.png"/><Relationship Id="rId5" Type="http://schemas.openxmlformats.org/officeDocument/2006/relationships/image" Target="../media/image100.tiff"/><Relationship Id="rId4" Type="http://schemas.openxmlformats.org/officeDocument/2006/relationships/image" Target="../media/image9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5.tiff"/><Relationship Id="rId5" Type="http://schemas.openxmlformats.org/officeDocument/2006/relationships/image" Target="../media/image104.tiff"/><Relationship Id="rId4" Type="http://schemas.openxmlformats.org/officeDocument/2006/relationships/image" Target="../media/image10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sjesse@ornl.gov" TargetMode="Externa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"/><Relationship Id="rId7" Type="http://schemas.openxmlformats.org/officeDocument/2006/relationships/image" Target="../media/image41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6.xml"/><Relationship Id="rId6" Type="http://schemas.microsoft.com/office/2007/relationships/hdphoto" Target="../media/hdphoto4.wdp"/><Relationship Id="rId5" Type="http://schemas.openxmlformats.org/officeDocument/2006/relationships/image" Target="../media/image40.png"/><Relationship Id="rId4" Type="http://schemas.openxmlformats.org/officeDocument/2006/relationships/image" Target="../media/image3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93315" y="584002"/>
            <a:ext cx="4713575" cy="3231654"/>
          </a:xfrm>
        </p:spPr>
        <p:txBody>
          <a:bodyPr/>
          <a:lstStyle/>
          <a:p>
            <a:pPr algn="ctr"/>
            <a:r>
              <a:rPr lang="en-US" sz="4000" dirty="0"/>
              <a:t>Processing of Atomic Resolution Images and Multispectral Data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10710" y="4331269"/>
            <a:ext cx="5143470" cy="1017892"/>
          </a:xfrm>
        </p:spPr>
        <p:txBody>
          <a:bodyPr/>
          <a:lstStyle/>
          <a:p>
            <a:pPr algn="ctr"/>
            <a:r>
              <a:rPr lang="en-US" u="sng" dirty="0"/>
              <a:t>Stephen Jesse</a:t>
            </a:r>
            <a:r>
              <a:rPr lang="en-US" dirty="0"/>
              <a:t>, </a:t>
            </a:r>
            <a:r>
              <a:rPr lang="en-US" u="sng" dirty="0"/>
              <a:t>Alex </a:t>
            </a:r>
            <a:r>
              <a:rPr lang="en-US" u="sng" dirty="0" err="1"/>
              <a:t>Belianninov</a:t>
            </a:r>
            <a:r>
              <a:rPr lang="en-US" dirty="0"/>
              <a:t>, Suhas Somnath, Chris Smith,</a:t>
            </a:r>
            <a:r>
              <a:rPr lang="en-US" altLang="en-US" dirty="0"/>
              <a:t> Rama Vasudevan, </a:t>
            </a:r>
            <a:r>
              <a:rPr lang="en-US" altLang="en-US" dirty="0" err="1"/>
              <a:t>Noumanne</a:t>
            </a:r>
            <a:r>
              <a:rPr lang="en-US" altLang="en-US" dirty="0"/>
              <a:t> Laanait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desktop anex\sliding PCA\PCA atom finder\PCA pattern finder 070416\processed data\cracked_512_512_01_a1_original_imag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6" y="729836"/>
            <a:ext cx="2244401" cy="224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20" y="485775"/>
            <a:ext cx="5169360" cy="54864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5775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PCA-based Pattern Finding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1269" y="388204"/>
            <a:ext cx="16850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Original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6086616"/>
            <a:ext cx="9144000" cy="64633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Sliding Window PCA can reveal patterns in images on its own without the need to identify features</a:t>
            </a:r>
          </a:p>
        </p:txBody>
      </p:sp>
    </p:spTree>
    <p:extLst>
      <p:ext uri="{BB962C8B-B14F-4D97-AF65-F5344CB8AC3E}">
        <p14:creationId xmlns:p14="http://schemas.microsoft.com/office/powerpoint/2010/main" val="399472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esktop anex\sliding PCA\PCA atom finder\test images\smile_quilt_noise_256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68" y="1239482"/>
            <a:ext cx="4866656" cy="48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41140" y="654707"/>
            <a:ext cx="2603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 with a random grid 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smiley and frowny faces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7163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PCA-based Pattern Finding </a:t>
            </a:r>
            <a:r>
              <a:rPr lang="en-US" dirty="0">
                <a:solidFill>
                  <a:srgbClr val="1E7640"/>
                </a:solidFill>
                <a:sym typeface="Wingdings" panose="05000000000000000000" pitchFamily="2" charset="2"/>
              </a:rPr>
              <a:t></a:t>
            </a:r>
            <a:endParaRPr lang="en-US" dirty="0">
              <a:solidFill>
                <a:srgbClr val="1E76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77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esktop anex\sliding PCA\PCA atom finder\test images\smile_quilt_noise_256_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4" y="933533"/>
            <a:ext cx="2775686" cy="27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esktop anex\sliding PCA\PCA atom finder\processed data\smile_quilt_noise_256_01_PCA weighting maps a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1686" y="3627641"/>
            <a:ext cx="2846364" cy="309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desktop anex\sliding PCA\PCA atom finder\processed data\smile_quilt_noise_256_01_PCA weighting maps a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0050" y="696180"/>
            <a:ext cx="2832425" cy="305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desktop anex\sliding PCA\PCA atom finder\processed data\smile_quilt_noise_256_01_PCA weighting maps a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1686" y="708042"/>
            <a:ext cx="2847455" cy="298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desktop anex\sliding PCA\PCA atom finder\processed data\smile_quilt_noise_256_01_PCA weighting maps a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00050" y="3655275"/>
            <a:ext cx="2813173" cy="30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77388" cy="877163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PCA-based Pattern Finding </a:t>
            </a:r>
            <a:r>
              <a:rPr lang="en-US" dirty="0">
                <a:solidFill>
                  <a:srgbClr val="1E7640"/>
                </a:solidFill>
                <a:sym typeface="Wingdings" panose="05000000000000000000" pitchFamily="2" charset="2"/>
              </a:rPr>
              <a:t></a:t>
            </a:r>
            <a:endParaRPr lang="en-US" dirty="0">
              <a:solidFill>
                <a:srgbClr val="1E764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557862" y="416653"/>
            <a:ext cx="3430188" cy="765203"/>
            <a:chOff x="5543835" y="403533"/>
            <a:chExt cx="3430188" cy="76520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266637" y="708042"/>
              <a:ext cx="134164" cy="46069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543835" y="421701"/>
              <a:ext cx="171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Happy face (red)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8056371" y="689874"/>
              <a:ext cx="64382" cy="47886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397951" y="403533"/>
              <a:ext cx="1576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Sad face (blue)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56965" y="3875588"/>
            <a:ext cx="5549570" cy="2015375"/>
            <a:chOff x="856965" y="3875588"/>
            <a:chExt cx="5549570" cy="201537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952148" y="4847939"/>
              <a:ext cx="3454387" cy="88021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912550" y="4263164"/>
              <a:ext cx="430157" cy="704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56965" y="3875588"/>
              <a:ext cx="21579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Horizontal Transitions</a:t>
              </a:r>
            </a:p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(changes in emotion)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46625" y="5552409"/>
              <a:ext cx="1904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Vertical Transitions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4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77" y="2293470"/>
            <a:ext cx="8628678" cy="877163"/>
          </a:xfrm>
        </p:spPr>
        <p:txBody>
          <a:bodyPr/>
          <a:lstStyle/>
          <a:p>
            <a:pPr algn="ctr"/>
            <a:r>
              <a:rPr lang="en-US" dirty="0"/>
              <a:t>Clustering and Pattern Matching for </a:t>
            </a:r>
            <a:br>
              <a:rPr lang="en-US" dirty="0"/>
            </a:br>
            <a:r>
              <a:rPr lang="en-US" dirty="0"/>
              <a:t>Atom Finding</a:t>
            </a:r>
          </a:p>
        </p:txBody>
      </p:sp>
    </p:spTree>
    <p:extLst>
      <p:ext uri="{BB962C8B-B14F-4D97-AF65-F5344CB8AC3E}">
        <p14:creationId xmlns:p14="http://schemas.microsoft.com/office/powerpoint/2010/main" val="427959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171749" y="625096"/>
            <a:ext cx="6760252" cy="2849870"/>
          </a:xfrm>
          <a:prstGeom prst="rect">
            <a:avLst/>
          </a:prstGeom>
          <a:gradFill>
            <a:gsLst>
              <a:gs pos="0">
                <a:srgbClr val="749BCA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69327" y="3167189"/>
            <a:ext cx="7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N-pixel</a:t>
            </a:r>
          </a:p>
        </p:txBody>
      </p:sp>
      <p:sp>
        <p:nvSpPr>
          <p:cNvPr id="75" name="TextBox 74"/>
          <p:cNvSpPr txBox="1"/>
          <p:nvPr/>
        </p:nvSpPr>
        <p:spPr>
          <a:xfrm rot="5400000">
            <a:off x="978695" y="2139507"/>
            <a:ext cx="7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N-pixel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24089" y="709448"/>
            <a:ext cx="1346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Tile 2D-image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661894" y="951067"/>
            <a:ext cx="1714452" cy="2384666"/>
            <a:chOff x="3661894" y="951067"/>
            <a:chExt cx="1714452" cy="2384666"/>
          </a:xfrm>
        </p:grpSpPr>
        <p:sp>
          <p:nvSpPr>
            <p:cNvPr id="132" name="Right Arrow 131"/>
            <p:cNvSpPr/>
            <p:nvPr/>
          </p:nvSpPr>
          <p:spPr>
            <a:xfrm>
              <a:off x="3661894" y="2117610"/>
              <a:ext cx="327454" cy="3317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  <a:alpha val="69000"/>
              </a:schemeClr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047389" y="951067"/>
              <a:ext cx="1328957" cy="2384666"/>
              <a:chOff x="4047389" y="1282187"/>
              <a:chExt cx="1328957" cy="2384666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64349" y="3359076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540916" y="3333147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699558" y="1928296"/>
                <a:ext cx="6767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(N-m)</a:t>
                </a:r>
                <a:r>
                  <a:rPr lang="en-US" sz="1400" b="1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>
              <a:xfrm>
                <a:off x="4771838" y="1495691"/>
                <a:ext cx="0" cy="181584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4047389" y="3429614"/>
                <a:ext cx="439551" cy="8102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4515439" y="3353612"/>
                <a:ext cx="225248" cy="1570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/>
            </p:nvGrpSpPr>
            <p:grpSpPr>
              <a:xfrm>
                <a:off x="4133298" y="1282187"/>
                <a:ext cx="500514" cy="2318814"/>
                <a:chOff x="6726652" y="2191547"/>
                <a:chExt cx="414479" cy="1961248"/>
              </a:xfrm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6726652" y="373431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6726652" y="368455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6726652" y="363479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6726652" y="358502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6726652" y="353525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6726652" y="348548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6726652" y="343572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6726652" y="338595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6726652" y="333618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6726652" y="328642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6726652" y="323665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6726652" y="318688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6726652" y="313712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6726652" y="308735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6726652" y="303758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6726652" y="298781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6726652" y="293805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6726652" y="288828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6726652" y="283851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6726652" y="278875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6726652" y="273898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6726652" y="268921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6726652" y="263945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6726652" y="258968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6726652" y="253991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6726652" y="249014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6726652" y="244038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6726652" y="239061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6726652" y="234084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6726652" y="229108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6726652" y="224131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6726652" y="219154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4890004" y="627025"/>
            <a:ext cx="3055460" cy="2671375"/>
            <a:chOff x="4890004" y="627025"/>
            <a:chExt cx="3055460" cy="2671375"/>
          </a:xfrm>
        </p:grpSpPr>
        <p:sp>
          <p:nvSpPr>
            <p:cNvPr id="177" name="Right Arrow 176"/>
            <p:cNvSpPr/>
            <p:nvPr/>
          </p:nvSpPr>
          <p:spPr>
            <a:xfrm>
              <a:off x="4890004" y="2150581"/>
              <a:ext cx="327454" cy="3317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  <a:alpha val="69000"/>
              </a:schemeClr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155277" y="627025"/>
              <a:ext cx="2790187" cy="2671375"/>
              <a:chOff x="5155277" y="958145"/>
              <a:chExt cx="2790187" cy="267137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155277" y="1598019"/>
                <a:ext cx="1965328" cy="2031501"/>
                <a:chOff x="5155277" y="1598019"/>
                <a:chExt cx="1965328" cy="2031501"/>
              </a:xfrm>
            </p:grpSpPr>
            <p:grpSp>
              <p:nvGrpSpPr>
                <p:cNvPr id="232" name="Group 231"/>
                <p:cNvGrpSpPr/>
                <p:nvPr/>
              </p:nvGrpSpPr>
              <p:grpSpPr>
                <a:xfrm rot="5400000">
                  <a:off x="5426386" y="1646511"/>
                  <a:ext cx="1742711" cy="1645727"/>
                  <a:chOff x="5751543" y="1791033"/>
                  <a:chExt cx="2223872" cy="2100111"/>
                </a:xfrm>
              </p:grpSpPr>
              <p:sp>
                <p:nvSpPr>
                  <p:cNvPr id="178" name="Rectangle 177"/>
                  <p:cNvSpPr/>
                  <p:nvPr/>
                </p:nvSpPr>
                <p:spPr>
                  <a:xfrm>
                    <a:off x="575154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579684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5842141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589032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5935624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5983808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029527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607482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12012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168309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6213608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626179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307511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6352810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6398109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644629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649159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653977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658549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6630794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667609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6724277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676957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817760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86347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690877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954077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700226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047560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095744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7141463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718676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23206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7280245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7325544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737372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7419447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7464746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7510045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755822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760352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765171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769743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742730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78802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7836213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88151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929696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155277" y="2171363"/>
                  <a:ext cx="1361218" cy="1458157"/>
                  <a:chOff x="5155277" y="2171363"/>
                  <a:chExt cx="1361218" cy="1458157"/>
                </a:xfrm>
              </p:grpSpPr>
              <p:sp>
                <p:nvSpPr>
                  <p:cNvPr id="233" name="TextBox 232"/>
                  <p:cNvSpPr txBox="1"/>
                  <p:nvPr/>
                </p:nvSpPr>
                <p:spPr>
                  <a:xfrm rot="16200000">
                    <a:off x="4970772" y="2355868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(N-m)</a:t>
                    </a:r>
                    <a:r>
                      <a:rPr lang="en-US" sz="14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</a:t>
                    </a:r>
                    <a:endPara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34" name="TextBox 233"/>
                  <p:cNvSpPr txBox="1"/>
                  <p:nvPr/>
                </p:nvSpPr>
                <p:spPr>
                  <a:xfrm>
                    <a:off x="6125041" y="3321743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m</a:t>
                    </a:r>
                    <a:r>
                      <a:rPr lang="en-US" sz="14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</a:t>
                    </a:r>
                    <a:endPara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37" name="TextBox 236"/>
              <p:cNvSpPr txBox="1"/>
              <p:nvPr/>
            </p:nvSpPr>
            <p:spPr>
              <a:xfrm>
                <a:off x="5359172" y="958145"/>
                <a:ext cx="1981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Reassemble Data for </a:t>
                </a:r>
              </a:p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Multivariate Analysis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7212260" y="2128249"/>
                <a:ext cx="733204" cy="647407"/>
                <a:chOff x="7212260" y="2128249"/>
                <a:chExt cx="733204" cy="647407"/>
              </a:xfrm>
            </p:grpSpPr>
            <p:sp>
              <p:nvSpPr>
                <p:cNvPr id="235" name="Right Arrow 234"/>
                <p:cNvSpPr/>
                <p:nvPr/>
              </p:nvSpPr>
              <p:spPr>
                <a:xfrm>
                  <a:off x="7212260" y="2443933"/>
                  <a:ext cx="465841" cy="331723"/>
                </a:xfrm>
                <a:prstGeom prst="rightArrow">
                  <a:avLst/>
                </a:prstGeom>
                <a:solidFill>
                  <a:schemeClr val="accent1">
                    <a:lumMod val="20000"/>
                    <a:lumOff val="80000"/>
                    <a:alpha val="69000"/>
                  </a:schemeClr>
                </a:solidFill>
                <a:ln w="0">
                  <a:noFill/>
                </a:ln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7252877" y="2128249"/>
                  <a:ext cx="5693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PCA</a:t>
                  </a:r>
                </a:p>
              </p:txBody>
            </p:sp>
            <p:sp>
              <p:nvSpPr>
                <p:cNvPr id="239" name="TextBox 238"/>
                <p:cNvSpPr txBox="1"/>
                <p:nvPr/>
              </p:nvSpPr>
              <p:spPr>
                <a:xfrm>
                  <a:off x="7634706" y="2359170"/>
                  <a:ext cx="310758" cy="334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</p:grpSp>
        </p:grpSp>
      </p:grpSp>
      <p:grpSp>
        <p:nvGrpSpPr>
          <p:cNvPr id="30" name="Group 29"/>
          <p:cNvGrpSpPr/>
          <p:nvPr/>
        </p:nvGrpSpPr>
        <p:grpSpPr>
          <a:xfrm>
            <a:off x="544387" y="3541185"/>
            <a:ext cx="8310341" cy="3247671"/>
            <a:chOff x="1185212" y="3886903"/>
            <a:chExt cx="6760252" cy="2641898"/>
          </a:xfrm>
        </p:grpSpPr>
        <p:sp>
          <p:nvSpPr>
            <p:cNvPr id="242" name="Rectangle 241"/>
            <p:cNvSpPr/>
            <p:nvPr/>
          </p:nvSpPr>
          <p:spPr>
            <a:xfrm>
              <a:off x="1185212" y="3886903"/>
              <a:ext cx="6760252" cy="2641898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06109" y="3886903"/>
              <a:ext cx="2914436" cy="2475514"/>
              <a:chOff x="4406109" y="3886903"/>
              <a:chExt cx="2914436" cy="2475514"/>
            </a:xfrm>
          </p:grpSpPr>
          <p:sp>
            <p:nvSpPr>
              <p:cNvPr id="245" name="Right Arrow 244"/>
              <p:cNvSpPr/>
              <p:nvPr/>
            </p:nvSpPr>
            <p:spPr>
              <a:xfrm>
                <a:off x="4406109" y="5043046"/>
                <a:ext cx="465841" cy="33172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  <a:ln w="0">
                <a:noFill/>
              </a:ln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extBox 245"/>
              <p:cNvSpPr txBox="1"/>
              <p:nvPr/>
            </p:nvSpPr>
            <p:spPr>
              <a:xfrm>
                <a:off x="4987423" y="3886903"/>
                <a:ext cx="2333122" cy="275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Motif Match on Cluster Map</a:t>
                </a:r>
              </a:p>
            </p:txBody>
          </p:sp>
          <p:pic>
            <p:nvPicPr>
              <p:cNvPr id="1028" name="Picture 4" descr="C:\Users\sjz\Desktop\PCA atom finder\threshold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1434" y="4225457"/>
                <a:ext cx="2116543" cy="213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252648" y="3907451"/>
              <a:ext cx="3140959" cy="2468381"/>
              <a:chOff x="1252648" y="3907451"/>
              <a:chExt cx="3140959" cy="2468381"/>
            </a:xfrm>
          </p:grpSpPr>
          <p:sp>
            <p:nvSpPr>
              <p:cNvPr id="243" name="Right Arrow 242"/>
              <p:cNvSpPr/>
              <p:nvPr/>
            </p:nvSpPr>
            <p:spPr>
              <a:xfrm>
                <a:off x="1554932" y="5032772"/>
                <a:ext cx="465841" cy="331723"/>
              </a:xfrm>
              <a:prstGeom prst="rightArrow">
                <a:avLst/>
              </a:prstGeom>
              <a:solidFill>
                <a:schemeClr val="accent1">
                  <a:lumMod val="20000"/>
                  <a:lumOff val="80000"/>
                  <a:alpha val="69000"/>
                </a:schemeClr>
              </a:solidFill>
              <a:ln w="0">
                <a:noFill/>
              </a:ln>
              <a:effectLst>
                <a:outerShdw blurRad="50800" dist="38100" dir="2700000" algn="tl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extBox 243"/>
              <p:cNvSpPr txBox="1"/>
              <p:nvPr/>
            </p:nvSpPr>
            <p:spPr>
              <a:xfrm>
                <a:off x="1853873" y="3907451"/>
                <a:ext cx="25397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Cluster on PCA components</a:t>
                </a:r>
              </a:p>
            </p:txBody>
          </p:sp>
          <p:pic>
            <p:nvPicPr>
              <p:cNvPr id="1027" name="Picture 3" descr="C:\Users\sjz\Desktop\PCA atom finder\stained glass2.ti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716" y="4238872"/>
                <a:ext cx="2134245" cy="21369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9" name="TextBox 248"/>
              <p:cNvSpPr txBox="1"/>
              <p:nvPr/>
            </p:nvSpPr>
            <p:spPr>
              <a:xfrm>
                <a:off x="1252648" y="4961928"/>
                <a:ext cx="310758" cy="334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…</a:t>
                </a:r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2163992" y="4369163"/>
                <a:ext cx="245950" cy="244549"/>
              </a:xfrm>
              <a:prstGeom prst="rect">
                <a:avLst/>
              </a:prstGeom>
              <a:solidFill>
                <a:schemeClr val="bg1">
                  <a:alpha val="26000"/>
                </a:schemeClr>
              </a:solidFill>
              <a:ln w="19050" cap="sq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TextBox 268"/>
              <p:cNvSpPr txBox="1"/>
              <p:nvPr/>
            </p:nvSpPr>
            <p:spPr>
              <a:xfrm>
                <a:off x="1376941" y="4189948"/>
                <a:ext cx="62388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Pattern</a:t>
                </a:r>
              </a:p>
              <a:p>
                <a:pPr algn="ctr"/>
                <a:r>
                  <a:rPr 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Motif</a:t>
                </a:r>
              </a:p>
            </p:txBody>
          </p:sp>
          <p:cxnSp>
            <p:nvCxnSpPr>
              <p:cNvPr id="270" name="Straight Arrow Connector 269"/>
              <p:cNvCxnSpPr/>
              <p:nvPr/>
            </p:nvCxnSpPr>
            <p:spPr>
              <a:xfrm>
                <a:off x="1887731" y="4428460"/>
                <a:ext cx="265589" cy="132908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4" name="Rectangle 183"/>
          <p:cNvSpPr/>
          <p:nvPr/>
        </p:nvSpPr>
        <p:spPr>
          <a:xfrm>
            <a:off x="1495004" y="1067341"/>
            <a:ext cx="2121328" cy="214182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1488067" y="951067"/>
            <a:ext cx="2121330" cy="2258829"/>
            <a:chOff x="617835" y="1625935"/>
            <a:chExt cx="2557851" cy="2723643"/>
          </a:xfrm>
        </p:grpSpPr>
        <p:sp>
          <p:nvSpPr>
            <p:cNvPr id="3" name="Rectangle 2"/>
            <p:cNvSpPr/>
            <p:nvPr/>
          </p:nvSpPr>
          <p:spPr>
            <a:xfrm>
              <a:off x="617837" y="1767016"/>
              <a:ext cx="2557849" cy="25825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0185" y="1773191"/>
              <a:ext cx="527729" cy="323335"/>
              <a:chOff x="952494" y="2067696"/>
              <a:chExt cx="527729" cy="32333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855444" y="4026243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7837" y="4026243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980" y="3974755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7835" y="3974754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717592" y="1934861"/>
              <a:ext cx="8871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849479" y="2240687"/>
              <a:ext cx="0" cy="17155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267582" y="2260080"/>
              <a:ext cx="1469440" cy="16961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894049" y="1773191"/>
              <a:ext cx="527729" cy="323335"/>
              <a:chOff x="952494" y="2067696"/>
              <a:chExt cx="527729" cy="323335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157914" y="1773191"/>
              <a:ext cx="527729" cy="323335"/>
              <a:chOff x="952494" y="2067696"/>
              <a:chExt cx="527729" cy="323335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647956" y="1767016"/>
              <a:ext cx="527729" cy="323335"/>
              <a:chOff x="952494" y="2067696"/>
              <a:chExt cx="527729" cy="32333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014152" y="162593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30185" y="1826695"/>
              <a:ext cx="527729" cy="323335"/>
              <a:chOff x="952494" y="2067696"/>
              <a:chExt cx="527729" cy="32333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947341" y="1826694"/>
              <a:ext cx="527729" cy="323335"/>
              <a:chOff x="952494" y="2067696"/>
              <a:chExt cx="527729" cy="323335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33005" y="1883373"/>
              <a:ext cx="527729" cy="323335"/>
              <a:chOff x="952494" y="2067696"/>
              <a:chExt cx="527729" cy="32333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1756614" y="2177210"/>
              <a:ext cx="1258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Tiles (m </a:t>
              </a:r>
              <a:r>
                <a: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x </a:t>
              </a:r>
              <a:r>
                <a: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m)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H="1" flipV="1">
              <a:off x="1692911" y="2130009"/>
              <a:ext cx="203851" cy="148963"/>
            </a:xfrm>
            <a:prstGeom prst="straightConnector1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219686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esktop anex\sliding PCA\PCA atom finder\PCA atom finder code 063016\finder 0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6953" r="16828" b="10782"/>
          <a:stretch/>
        </p:blipFill>
        <p:spPr bwMode="auto">
          <a:xfrm>
            <a:off x="439760" y="1429276"/>
            <a:ext cx="3693634" cy="36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663317" y="1248354"/>
            <a:ext cx="4226876" cy="3864335"/>
            <a:chOff x="3867555" y="1248354"/>
            <a:chExt cx="4226876" cy="38643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4" t="11664" r="25109" b="15253"/>
            <a:stretch/>
          </p:blipFill>
          <p:spPr>
            <a:xfrm>
              <a:off x="3867555" y="1442885"/>
              <a:ext cx="3696953" cy="36698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43" t="7790" r="8893" b="15253"/>
            <a:stretch/>
          </p:blipFill>
          <p:spPr>
            <a:xfrm>
              <a:off x="7561189" y="1248354"/>
              <a:ext cx="533242" cy="3864335"/>
            </a:xfrm>
            <a:prstGeom prst="rect">
              <a:avLst/>
            </a:prstGeom>
          </p:spPr>
        </p:pic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939" y="11190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7188" y="791791"/>
            <a:ext cx="644698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Perform clustering on PCA weighting vector from every pixel</a:t>
            </a:r>
          </a:p>
        </p:txBody>
      </p:sp>
    </p:spTree>
    <p:extLst>
      <p:ext uri="{BB962C8B-B14F-4D97-AF65-F5344CB8AC3E}">
        <p14:creationId xmlns:p14="http://schemas.microsoft.com/office/powerpoint/2010/main" val="13626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desktop anex\sliding PCA\PCA atom finder\PCA atom finder code 063016\finder 0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6953" r="16828" b="10782"/>
          <a:stretch/>
        </p:blipFill>
        <p:spPr bwMode="auto">
          <a:xfrm>
            <a:off x="547633" y="1442885"/>
            <a:ext cx="3693634" cy="36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360536" y="1248354"/>
            <a:ext cx="4226876" cy="3864335"/>
            <a:chOff x="3867555" y="1248354"/>
            <a:chExt cx="4226876" cy="38643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74" t="7790" r="25109" b="15253"/>
            <a:stretch/>
          </p:blipFill>
          <p:spPr>
            <a:xfrm>
              <a:off x="3867555" y="1248354"/>
              <a:ext cx="3696953" cy="386433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43" t="7790" r="8893" b="15253"/>
            <a:stretch/>
          </p:blipFill>
          <p:spPr>
            <a:xfrm>
              <a:off x="7561189" y="1248354"/>
              <a:ext cx="533242" cy="3864335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241267" y="2871904"/>
            <a:ext cx="1563776" cy="2822704"/>
            <a:chOff x="4241267" y="2871904"/>
            <a:chExt cx="1563776" cy="28227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1267" y="4055165"/>
              <a:ext cx="1563776" cy="1639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5317354" y="2871904"/>
              <a:ext cx="256511" cy="270345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  <p:txBody>
            <a:bodyPr wrap="square" lIns="45720" rIns="45720" rtlCol="0" anchor="ctr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715123" y="3142249"/>
              <a:ext cx="602231" cy="91291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334755" y="2871904"/>
            <a:ext cx="1662213" cy="2822703"/>
            <a:chOff x="6334755" y="2871904"/>
            <a:chExt cx="1662213" cy="282270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4755" y="4055164"/>
              <a:ext cx="1662213" cy="1639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7596198" y="2871904"/>
              <a:ext cx="256511" cy="270345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  <p:txBody>
            <a:bodyPr wrap="square" lIns="45720" rIns="45720" rtlCol="0" anchor="ctr">
              <a:spAutoFit/>
            </a:bodyPr>
            <a:lstStyle/>
            <a:p>
              <a:pPr algn="ctr"/>
              <a:endParaRPr lang="en-US" sz="16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993967" y="3142249"/>
              <a:ext cx="602231" cy="912915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-2939" y="11190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8643" y="5854788"/>
            <a:ext cx="82724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We can use local motifs to locate similar atomic arrangements across an image</a:t>
            </a:r>
          </a:p>
        </p:txBody>
      </p:sp>
    </p:spTree>
    <p:extLst>
      <p:ext uri="{BB962C8B-B14F-4D97-AF65-F5344CB8AC3E}">
        <p14:creationId xmlns:p14="http://schemas.microsoft.com/office/powerpoint/2010/main" val="41269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Motif Matching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154"/>
            <a:ext cx="9144000" cy="5206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" y="745584"/>
            <a:ext cx="9137978" cy="520293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63474" y="3275937"/>
            <a:ext cx="612250" cy="32600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45720" rIns="45720" rtlCol="0" anchor="ctr">
            <a:spAutoFit/>
          </a:bodyPr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047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3921" y="45221"/>
            <a:ext cx="8628678" cy="484748"/>
          </a:xfrm>
        </p:spPr>
        <p:txBody>
          <a:bodyPr/>
          <a:lstStyle/>
          <a:p>
            <a:r>
              <a:rPr lang="en-US" dirty="0"/>
              <a:t>Motif Matching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1" y="1409907"/>
            <a:ext cx="8795593" cy="404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4959" y="416981"/>
            <a:ext cx="81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motif matching…</a:t>
            </a:r>
          </a:p>
        </p:txBody>
      </p:sp>
      <p:pic>
        <p:nvPicPr>
          <p:cNvPr id="4098" name="Picture 2" descr="D:\desktop anex\sliding PCA\PCA atom finder\PCA atom finder code 063016\finder 0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7372" r="17468" b="10791"/>
          <a:stretch/>
        </p:blipFill>
        <p:spPr bwMode="auto">
          <a:xfrm>
            <a:off x="1783955" y="993047"/>
            <a:ext cx="5055462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esktop anex\sliding PCA\PCA atom finder\PCA atom finder code 063016\finder 03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8" t="7426" r="17406" b="10864"/>
          <a:stretch/>
        </p:blipFill>
        <p:spPr bwMode="auto">
          <a:xfrm>
            <a:off x="1790233" y="993047"/>
            <a:ext cx="5049184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142066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7637" y="1023457"/>
            <a:ext cx="5681363" cy="4190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Setting up images for multivariate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Multivariate analysis on imaging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De-noising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PCA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K-means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Atom finding (pattern matching)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Analysis on found atoms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4D-STEM with multivariate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893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esktop anex\sliding PCA\PCA atom finder\PCA atom finder code 063016\processed data\16_55_31_256_256c_raw_image.t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0" y="360614"/>
            <a:ext cx="8457289" cy="63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38202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esktop anex\sliding PCA\PCA atom finder\PCA atom finder code 063016\processed data\16_55_31_256_256c_cluster map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7906" r="25237" b="14744"/>
          <a:stretch/>
        </p:blipFill>
        <p:spPr bwMode="auto">
          <a:xfrm>
            <a:off x="1920831" y="577157"/>
            <a:ext cx="5206018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944" y="416714"/>
            <a:ext cx="818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of the first 32 PC’s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34819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esktop anex\sliding PCA\PCA atom finder\PCA atom finder code 063016\processed data\16_55_31_256_256c_found atoms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5" t="7370" r="16996" b="9938"/>
          <a:stretch/>
        </p:blipFill>
        <p:spPr bwMode="auto">
          <a:xfrm>
            <a:off x="1925515" y="994819"/>
            <a:ext cx="5292970" cy="5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D:\desktop anex\sliding PCA\PCA atom finder\PCA atom finder code 063016\processed data\16_55_31_256_256c_found_atoms_b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4" t="7220" r="16928" b="10314"/>
          <a:stretch/>
        </p:blipFill>
        <p:spPr bwMode="auto">
          <a:xfrm>
            <a:off x="1925515" y="994819"/>
            <a:ext cx="5292970" cy="525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25381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esktop anex\sliding PCA\PCA atom finder\PCA pattern finder 070416\processed data\elisabeth_512_04_a1_original_imag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2" y="67986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1808" y="388207"/>
            <a:ext cx="138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image</a:t>
            </a:r>
          </a:p>
        </p:txBody>
      </p:sp>
      <p:pic>
        <p:nvPicPr>
          <p:cNvPr id="1027" name="Picture 3" descr="D:\desktop anex\sliding PCA\PCA atom finder\PCA pattern finder 070416\processed data\elisabeth_512_04_a2_cleaned_imag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67" y="67986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09349" y="388207"/>
            <a:ext cx="1518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Denoised</a:t>
            </a:r>
            <a:r>
              <a:rPr lang="en-US" sz="1600" dirty="0"/>
              <a:t> image</a:t>
            </a:r>
          </a:p>
        </p:txBody>
      </p:sp>
      <p:pic>
        <p:nvPicPr>
          <p:cNvPr id="1028" name="Picture 4" descr="D:\desktop anex\sliding PCA\PCA atom finder\PCA pattern finder 070416\processed data\elisabeth_512_04_a4_fft_of_cleaned_image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7328" r="22120" b="11069"/>
          <a:stretch/>
        </p:blipFill>
        <p:spPr bwMode="auto">
          <a:xfrm>
            <a:off x="3196867" y="356355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esktop anex\sliding PCA\PCA atom finder\PCA pattern finder 070416\processed data\elisabeth_512_04_a5_fft_of_removed_noise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6" t="7147" r="22042" b="10926"/>
          <a:stretch/>
        </p:blipFill>
        <p:spPr bwMode="auto">
          <a:xfrm>
            <a:off x="6122997" y="3556292"/>
            <a:ext cx="2743200" cy="27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desktop anex\sliding PCA\PCA atom finder\PCA pattern finder 070416\processed data\elisabeth_512_04_a3_removed_noise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97" y="679869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35479" y="388207"/>
            <a:ext cx="1460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Removed noise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7013" y="2357120"/>
            <a:ext cx="2538989" cy="3676378"/>
            <a:chOff x="377013" y="2357120"/>
            <a:chExt cx="2538989" cy="3676378"/>
          </a:xfrm>
        </p:grpSpPr>
        <p:pic>
          <p:nvPicPr>
            <p:cNvPr id="11" name="Picture 2" descr="D:\desktop anex\sliding PCA\PCA atom finder\PCA pattern finder 070416\processed data\elisabeth_512_04_a1_original_image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63" t="49708" r="43133" b="38017"/>
            <a:stretch/>
          </p:blipFill>
          <p:spPr bwMode="auto">
            <a:xfrm>
              <a:off x="377013" y="3618190"/>
              <a:ext cx="2538989" cy="2415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/>
            <p:cNvCxnSpPr>
              <a:stCxn id="11" idx="0"/>
            </p:cNvCxnSpPr>
            <p:nvPr/>
          </p:nvCxnSpPr>
          <p:spPr>
            <a:xfrm flipH="1" flipV="1">
              <a:off x="1148080" y="2357120"/>
              <a:ext cx="498428" cy="126107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98972" y="2446216"/>
            <a:ext cx="2538989" cy="3709547"/>
            <a:chOff x="3298972" y="2446216"/>
            <a:chExt cx="2538989" cy="3709547"/>
          </a:xfrm>
        </p:grpSpPr>
        <p:pic>
          <p:nvPicPr>
            <p:cNvPr id="15" name="Picture 3" descr="D:\desktop anex\sliding PCA\PCA atom finder\PCA pattern finder 070416\processed data\elisabeth_512_04_a2_cleaned_image.t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60" t="60203" r="58447" b="24373"/>
            <a:stretch/>
          </p:blipFill>
          <p:spPr bwMode="auto">
            <a:xfrm>
              <a:off x="3298972" y="3707286"/>
              <a:ext cx="2538989" cy="24484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/>
            <p:cNvCxnSpPr/>
            <p:nvPr/>
          </p:nvCxnSpPr>
          <p:spPr>
            <a:xfrm flipH="1" flipV="1">
              <a:off x="3809349" y="2446216"/>
              <a:ext cx="498428" cy="126107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02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desktop anex\sliding PCA\PCA atom finder\PCA pattern finder 070416\processed data\elisabeth_512_04_cluster map.tif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1" t="8023" r="9857" b="14841"/>
          <a:stretch/>
        </p:blipFill>
        <p:spPr bwMode="auto">
          <a:xfrm>
            <a:off x="1611048" y="484748"/>
            <a:ext cx="6663867" cy="548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7855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D:\desktop anex\sliding PCA\PCA atom finder\PCA pattern finder 070416\processed data\elisabeth_512_04_found_atoms_on_image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3" t="7198" r="17382" b="10876"/>
          <a:stretch/>
        </p:blipFill>
        <p:spPr bwMode="auto">
          <a:xfrm>
            <a:off x="1801351" y="713476"/>
            <a:ext cx="548639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09762" y="374922"/>
            <a:ext cx="12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Found atoms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  <p:pic>
        <p:nvPicPr>
          <p:cNvPr id="9" name="Picture 6" descr="D:\desktop anex\sliding PCA\PCA atom finder\PCA pattern finder 070416\processed data\elisabeth_512_04_found_atoms_on_blank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8" t="7358" r="17715" b="11124"/>
          <a:stretch/>
        </p:blipFill>
        <p:spPr bwMode="auto">
          <a:xfrm>
            <a:off x="1808540" y="713476"/>
            <a:ext cx="547921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desktop anex\sliding PCA\PCA atom finder\PCA pattern finder 070416\processed data\LCMO_07-0814_Scan_Aug8059_512_a1_original_image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7" y="70545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desktop anex\sliding PCA\PCA atom finder\PCA pattern finder 070416\processed data\LCMO_07-0814_Scan_Aug8059_512_a2_cleaned_image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77" y="70545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53463" y="366897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41873" y="382749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cleaned</a:t>
            </a:r>
          </a:p>
        </p:txBody>
      </p:sp>
      <p:pic>
        <p:nvPicPr>
          <p:cNvPr id="8196" name="Picture 4" descr="D:\desktop anex\sliding PCA\PCA atom finder\PCA pattern finder 070416\processed data\LCMO_07-0814_Scan_Aug8059_512_a3_removed_noise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26" y="721303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39829" y="366897"/>
            <a:ext cx="1460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removed noise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88" y="3566671"/>
            <a:ext cx="2737978" cy="2734529"/>
          </a:xfrm>
          <a:prstGeom prst="rect">
            <a:avLst/>
          </a:prstGeom>
        </p:spPr>
      </p:pic>
      <p:pic>
        <p:nvPicPr>
          <p:cNvPr id="14" name="Picture 4" descr="D:\desktop anex\sliding PCA\PCA atom finder\PCA pattern finder 070416\processed data\LCMO_07-0814_Scan_Aug8059_512_found_atoms_on_cluster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84" t="7470" r="17458" b="10906"/>
          <a:stretch/>
        </p:blipFill>
        <p:spPr bwMode="auto">
          <a:xfrm>
            <a:off x="1678997" y="3558000"/>
            <a:ext cx="275397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997" y="536174"/>
            <a:ext cx="5579612" cy="557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4748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 + Clustering</a:t>
            </a:r>
          </a:p>
        </p:txBody>
      </p:sp>
    </p:spTree>
    <p:extLst>
      <p:ext uri="{BB962C8B-B14F-4D97-AF65-F5344CB8AC3E}">
        <p14:creationId xmlns:p14="http://schemas.microsoft.com/office/powerpoint/2010/main" val="21158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08725" y="553130"/>
            <a:ext cx="7794634" cy="5208150"/>
            <a:chOff x="708725" y="553130"/>
            <a:chExt cx="7794634" cy="5208150"/>
          </a:xfrm>
        </p:grpSpPr>
        <p:grpSp>
          <p:nvGrpSpPr>
            <p:cNvPr id="4" name="Group 3"/>
            <p:cNvGrpSpPr/>
            <p:nvPr/>
          </p:nvGrpSpPr>
          <p:grpSpPr>
            <a:xfrm>
              <a:off x="1123865" y="553130"/>
              <a:ext cx="7379494" cy="5208150"/>
              <a:chOff x="1131816" y="1189234"/>
              <a:chExt cx="7379494" cy="520815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48"/>
              <a:stretch/>
            </p:blipFill>
            <p:spPr>
              <a:xfrm>
                <a:off x="1131816" y="1189234"/>
                <a:ext cx="7379494" cy="5116150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1149082" y="5979381"/>
                <a:ext cx="449870" cy="4180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 rot="16200000">
              <a:off x="-283374" y="2993954"/>
              <a:ext cx="2353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Requirements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961109" y="864669"/>
            <a:ext cx="6029511" cy="4613340"/>
            <a:chOff x="1961109" y="864669"/>
            <a:chExt cx="6029511" cy="4613340"/>
          </a:xfrm>
        </p:grpSpPr>
        <p:grpSp>
          <p:nvGrpSpPr>
            <p:cNvPr id="30" name="Group 29"/>
            <p:cNvGrpSpPr/>
            <p:nvPr/>
          </p:nvGrpSpPr>
          <p:grpSpPr>
            <a:xfrm>
              <a:off x="1961109" y="2929287"/>
              <a:ext cx="1734176" cy="1000792"/>
              <a:chOff x="1284269" y="3838598"/>
              <a:chExt cx="1734176" cy="1000792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1284269" y="4233923"/>
                <a:ext cx="535601" cy="60546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1633258" y="3838598"/>
                <a:ext cx="13851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Original image</a:t>
                </a: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(512X512)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75490" y="1580436"/>
              <a:ext cx="1679306" cy="959035"/>
              <a:chOff x="2583441" y="2216540"/>
              <a:chExt cx="1679306" cy="959035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2781300" y="2216540"/>
                <a:ext cx="323850" cy="37426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583441" y="2590800"/>
                <a:ext cx="16793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Scanned Window </a:t>
                </a: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 Set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52949" y="864669"/>
              <a:ext cx="678754" cy="423379"/>
              <a:chOff x="4660900" y="1500773"/>
              <a:chExt cx="678754" cy="423379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H="1">
                <a:off x="4660900" y="1670050"/>
                <a:ext cx="234950" cy="25410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4821563" y="1500773"/>
                <a:ext cx="518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PCA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048679" y="1239691"/>
              <a:ext cx="1052532" cy="954775"/>
              <a:chOff x="5361155" y="1839327"/>
              <a:chExt cx="1052532" cy="954775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5387251" y="2540000"/>
                <a:ext cx="234950" cy="25410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5361155" y="1839327"/>
                <a:ext cx="10525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Retain only 10% of PC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597804" y="3440501"/>
              <a:ext cx="1052532" cy="711826"/>
              <a:chOff x="6605755" y="4076605"/>
              <a:chExt cx="1052532" cy="711826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flipH="1">
                <a:off x="6689001" y="4534329"/>
                <a:ext cx="234950" cy="25410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605755" y="4076605"/>
                <a:ext cx="10525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Clustered Data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146767" y="4519763"/>
              <a:ext cx="1843853" cy="958246"/>
              <a:chOff x="5814434" y="5385399"/>
              <a:chExt cx="1843853" cy="958246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6911886" y="5855843"/>
                <a:ext cx="746401" cy="487802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814434" y="5385399"/>
                <a:ext cx="15035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List of found atoms</a:t>
                </a:r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1630349" y="903427"/>
            <a:ext cx="6523051" cy="4132729"/>
            <a:chOff x="1638300" y="1539531"/>
            <a:chExt cx="6523051" cy="4132729"/>
          </a:xfrm>
        </p:grpSpPr>
        <p:sp>
          <p:nvSpPr>
            <p:cNvPr id="31" name="Freeform 30"/>
            <p:cNvSpPr/>
            <p:nvPr/>
          </p:nvSpPr>
          <p:spPr>
            <a:xfrm>
              <a:off x="1638300" y="1793705"/>
              <a:ext cx="6523051" cy="3878555"/>
            </a:xfrm>
            <a:custGeom>
              <a:avLst/>
              <a:gdLst>
                <a:gd name="connsiteX0" fmla="*/ 0 w 6827461"/>
                <a:gd name="connsiteY0" fmla="*/ 2087291 h 2859127"/>
                <a:gd name="connsiteX1" fmla="*/ 2165350 w 6827461"/>
                <a:gd name="connsiteY1" fmla="*/ 2760391 h 2859127"/>
                <a:gd name="connsiteX2" fmla="*/ 6515100 w 6827461"/>
                <a:gd name="connsiteY2" fmla="*/ 201341 h 2859127"/>
                <a:gd name="connsiteX3" fmla="*/ 6534150 w 6827461"/>
                <a:gd name="connsiteY3" fmla="*/ 194991 h 2859127"/>
                <a:gd name="connsiteX0" fmla="*/ 0 w 6515100"/>
                <a:gd name="connsiteY0" fmla="*/ 1885950 h 2657786"/>
                <a:gd name="connsiteX1" fmla="*/ 2165350 w 6515100"/>
                <a:gd name="connsiteY1" fmla="*/ 2559050 h 2657786"/>
                <a:gd name="connsiteX2" fmla="*/ 6515100 w 6515100"/>
                <a:gd name="connsiteY2" fmla="*/ 0 h 2657786"/>
                <a:gd name="connsiteX0" fmla="*/ 0 w 6523051"/>
                <a:gd name="connsiteY0" fmla="*/ 2430485 h 3239243"/>
                <a:gd name="connsiteX1" fmla="*/ 2165350 w 6523051"/>
                <a:gd name="connsiteY1" fmla="*/ 3103585 h 3239243"/>
                <a:gd name="connsiteX2" fmla="*/ 6523051 w 6523051"/>
                <a:gd name="connsiteY2" fmla="*/ 0 h 323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051" h="3239243">
                  <a:moveTo>
                    <a:pt x="0" y="2430485"/>
                  </a:moveTo>
                  <a:cubicBezTo>
                    <a:pt x="539750" y="2924197"/>
                    <a:pt x="1078175" y="3508666"/>
                    <a:pt x="2165350" y="3103585"/>
                  </a:cubicBezTo>
                  <a:cubicBezTo>
                    <a:pt x="3252525" y="2698504"/>
                    <a:pt x="5794918" y="427567"/>
                    <a:pt x="6523051" y="0"/>
                  </a:cubicBezTo>
                </a:path>
              </a:pathLst>
            </a:cu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7024859" y="1829524"/>
              <a:ext cx="387350" cy="54003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495002" y="1539531"/>
              <a:ext cx="1059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B050"/>
                  </a:solidFill>
                </a:rPr>
                <a:t>usefulness</a:t>
              </a: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 bwMode="auto">
          <a:xfrm>
            <a:off x="0" y="0"/>
            <a:ext cx="8629650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rgbClr val="1E7640"/>
                </a:solidFill>
              </a:rPr>
              <a:t>Sliding Window PCA + Clustering as Big Data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653870" y="1310988"/>
            <a:ext cx="5367131" cy="4183362"/>
            <a:chOff x="1653870" y="1310988"/>
            <a:chExt cx="5367131" cy="4183362"/>
          </a:xfrm>
        </p:grpSpPr>
        <p:sp>
          <p:nvSpPr>
            <p:cNvPr id="8" name="Freeform 7"/>
            <p:cNvSpPr/>
            <p:nvPr/>
          </p:nvSpPr>
          <p:spPr>
            <a:xfrm>
              <a:off x="1653870" y="1310988"/>
              <a:ext cx="5367131" cy="4183362"/>
            </a:xfrm>
            <a:custGeom>
              <a:avLst/>
              <a:gdLst>
                <a:gd name="connsiteX0" fmla="*/ 0 w 7145235"/>
                <a:gd name="connsiteY0" fmla="*/ 4262417 h 4456062"/>
                <a:gd name="connsiteX1" fmla="*/ 1073426 w 7145235"/>
                <a:gd name="connsiteY1" fmla="*/ 3507043 h 4456062"/>
                <a:gd name="connsiteX2" fmla="*/ 1447138 w 7145235"/>
                <a:gd name="connsiteY2" fmla="*/ 2099663 h 4456062"/>
                <a:gd name="connsiteX3" fmla="*/ 2027583 w 7145235"/>
                <a:gd name="connsiteY3" fmla="*/ 3769436 h 4456062"/>
                <a:gd name="connsiteX4" fmla="*/ 4031312 w 7145235"/>
                <a:gd name="connsiteY4" fmla="*/ 3840998 h 4456062"/>
                <a:gd name="connsiteX5" fmla="*/ 4898004 w 7145235"/>
                <a:gd name="connsiteY5" fmla="*/ 518 h 4456062"/>
                <a:gd name="connsiteX6" fmla="*/ 6154310 w 7145235"/>
                <a:gd name="connsiteY6" fmla="*/ 4127245 h 4456062"/>
                <a:gd name="connsiteX7" fmla="*/ 6488265 w 7145235"/>
                <a:gd name="connsiteY7" fmla="*/ 4174953 h 4456062"/>
                <a:gd name="connsiteX8" fmla="*/ 6480313 w 7145235"/>
                <a:gd name="connsiteY8" fmla="*/ 3960268 h 4456062"/>
                <a:gd name="connsiteX9" fmla="*/ 6885830 w 7145235"/>
                <a:gd name="connsiteY9" fmla="*/ 3268504 h 4456062"/>
                <a:gd name="connsiteX10" fmla="*/ 7140272 w 7145235"/>
                <a:gd name="connsiteY10" fmla="*/ 3674021 h 4456062"/>
                <a:gd name="connsiteX11" fmla="*/ 7140272 w 7145235"/>
                <a:gd name="connsiteY11" fmla="*/ 4103391 h 4456062"/>
                <a:gd name="connsiteX0" fmla="*/ 0 w 7140272"/>
                <a:gd name="connsiteY0" fmla="*/ 4262417 h 4456062"/>
                <a:gd name="connsiteX1" fmla="*/ 1073426 w 7140272"/>
                <a:gd name="connsiteY1" fmla="*/ 3507043 h 4456062"/>
                <a:gd name="connsiteX2" fmla="*/ 1447138 w 7140272"/>
                <a:gd name="connsiteY2" fmla="*/ 2099663 h 4456062"/>
                <a:gd name="connsiteX3" fmla="*/ 2027583 w 7140272"/>
                <a:gd name="connsiteY3" fmla="*/ 3769436 h 4456062"/>
                <a:gd name="connsiteX4" fmla="*/ 4031312 w 7140272"/>
                <a:gd name="connsiteY4" fmla="*/ 3840998 h 4456062"/>
                <a:gd name="connsiteX5" fmla="*/ 4898004 w 7140272"/>
                <a:gd name="connsiteY5" fmla="*/ 518 h 4456062"/>
                <a:gd name="connsiteX6" fmla="*/ 6154310 w 7140272"/>
                <a:gd name="connsiteY6" fmla="*/ 4127245 h 4456062"/>
                <a:gd name="connsiteX7" fmla="*/ 6488265 w 7140272"/>
                <a:gd name="connsiteY7" fmla="*/ 4174953 h 4456062"/>
                <a:gd name="connsiteX8" fmla="*/ 6480313 w 7140272"/>
                <a:gd name="connsiteY8" fmla="*/ 3960268 h 4456062"/>
                <a:gd name="connsiteX9" fmla="*/ 6885830 w 7140272"/>
                <a:gd name="connsiteY9" fmla="*/ 3268504 h 4456062"/>
                <a:gd name="connsiteX10" fmla="*/ 7140272 w 7140272"/>
                <a:gd name="connsiteY10" fmla="*/ 3674021 h 4456062"/>
                <a:gd name="connsiteX0" fmla="*/ 0 w 7140272"/>
                <a:gd name="connsiteY0" fmla="*/ 4262417 h 4409799"/>
                <a:gd name="connsiteX1" fmla="*/ 1073426 w 7140272"/>
                <a:gd name="connsiteY1" fmla="*/ 3507043 h 4409799"/>
                <a:gd name="connsiteX2" fmla="*/ 1447138 w 7140272"/>
                <a:gd name="connsiteY2" fmla="*/ 2099663 h 4409799"/>
                <a:gd name="connsiteX3" fmla="*/ 2027583 w 7140272"/>
                <a:gd name="connsiteY3" fmla="*/ 3769436 h 4409799"/>
                <a:gd name="connsiteX4" fmla="*/ 4031312 w 7140272"/>
                <a:gd name="connsiteY4" fmla="*/ 3840998 h 4409799"/>
                <a:gd name="connsiteX5" fmla="*/ 4898004 w 7140272"/>
                <a:gd name="connsiteY5" fmla="*/ 518 h 4409799"/>
                <a:gd name="connsiteX6" fmla="*/ 6154310 w 7140272"/>
                <a:gd name="connsiteY6" fmla="*/ 4127245 h 4409799"/>
                <a:gd name="connsiteX7" fmla="*/ 6480313 w 7140272"/>
                <a:gd name="connsiteY7" fmla="*/ 3960268 h 4409799"/>
                <a:gd name="connsiteX8" fmla="*/ 6885830 w 7140272"/>
                <a:gd name="connsiteY8" fmla="*/ 3268504 h 4409799"/>
                <a:gd name="connsiteX9" fmla="*/ 7140272 w 7140272"/>
                <a:gd name="connsiteY9" fmla="*/ 3674021 h 4409799"/>
                <a:gd name="connsiteX0" fmla="*/ 0 w 7140272"/>
                <a:gd name="connsiteY0" fmla="*/ 4262417 h 4262417"/>
                <a:gd name="connsiteX1" fmla="*/ 1073426 w 7140272"/>
                <a:gd name="connsiteY1" fmla="*/ 3507043 h 4262417"/>
                <a:gd name="connsiteX2" fmla="*/ 1447138 w 7140272"/>
                <a:gd name="connsiteY2" fmla="*/ 2099663 h 4262417"/>
                <a:gd name="connsiteX3" fmla="*/ 2027583 w 7140272"/>
                <a:gd name="connsiteY3" fmla="*/ 3769436 h 4262417"/>
                <a:gd name="connsiteX4" fmla="*/ 4031312 w 7140272"/>
                <a:gd name="connsiteY4" fmla="*/ 3840998 h 4262417"/>
                <a:gd name="connsiteX5" fmla="*/ 4898004 w 7140272"/>
                <a:gd name="connsiteY5" fmla="*/ 518 h 4262417"/>
                <a:gd name="connsiteX6" fmla="*/ 6154310 w 7140272"/>
                <a:gd name="connsiteY6" fmla="*/ 4127245 h 4262417"/>
                <a:gd name="connsiteX7" fmla="*/ 6885830 w 7140272"/>
                <a:gd name="connsiteY7" fmla="*/ 3268504 h 4262417"/>
                <a:gd name="connsiteX8" fmla="*/ 7140272 w 7140272"/>
                <a:gd name="connsiteY8" fmla="*/ 3674021 h 4262417"/>
                <a:gd name="connsiteX0" fmla="*/ 0 w 7140272"/>
                <a:gd name="connsiteY0" fmla="*/ 4262417 h 4328504"/>
                <a:gd name="connsiteX1" fmla="*/ 1073426 w 7140272"/>
                <a:gd name="connsiteY1" fmla="*/ 3507043 h 4328504"/>
                <a:gd name="connsiteX2" fmla="*/ 1447138 w 7140272"/>
                <a:gd name="connsiteY2" fmla="*/ 2099663 h 4328504"/>
                <a:gd name="connsiteX3" fmla="*/ 2027583 w 7140272"/>
                <a:gd name="connsiteY3" fmla="*/ 3769436 h 4328504"/>
                <a:gd name="connsiteX4" fmla="*/ 4031312 w 7140272"/>
                <a:gd name="connsiteY4" fmla="*/ 3840998 h 4328504"/>
                <a:gd name="connsiteX5" fmla="*/ 4898004 w 7140272"/>
                <a:gd name="connsiteY5" fmla="*/ 518 h 4328504"/>
                <a:gd name="connsiteX6" fmla="*/ 6154310 w 7140272"/>
                <a:gd name="connsiteY6" fmla="*/ 4127245 h 4328504"/>
                <a:gd name="connsiteX7" fmla="*/ 7140272 w 7140272"/>
                <a:gd name="connsiteY7" fmla="*/ 3674021 h 4328504"/>
                <a:gd name="connsiteX0" fmla="*/ 0 w 6154310"/>
                <a:gd name="connsiteY0" fmla="*/ 4262417 h 4262417"/>
                <a:gd name="connsiteX1" fmla="*/ 1073426 w 6154310"/>
                <a:gd name="connsiteY1" fmla="*/ 3507043 h 4262417"/>
                <a:gd name="connsiteX2" fmla="*/ 1447138 w 6154310"/>
                <a:gd name="connsiteY2" fmla="*/ 2099663 h 4262417"/>
                <a:gd name="connsiteX3" fmla="*/ 2027583 w 6154310"/>
                <a:gd name="connsiteY3" fmla="*/ 3769436 h 4262417"/>
                <a:gd name="connsiteX4" fmla="*/ 4031312 w 6154310"/>
                <a:gd name="connsiteY4" fmla="*/ 3840998 h 4262417"/>
                <a:gd name="connsiteX5" fmla="*/ 4898004 w 6154310"/>
                <a:gd name="connsiteY5" fmla="*/ 518 h 4262417"/>
                <a:gd name="connsiteX6" fmla="*/ 6154310 w 6154310"/>
                <a:gd name="connsiteY6" fmla="*/ 4127245 h 4262417"/>
                <a:gd name="connsiteX0" fmla="*/ 0 w 6154310"/>
                <a:gd name="connsiteY0" fmla="*/ 4182915 h 4182915"/>
                <a:gd name="connsiteX1" fmla="*/ 1073426 w 6154310"/>
                <a:gd name="connsiteY1" fmla="*/ 3427541 h 4182915"/>
                <a:gd name="connsiteX2" fmla="*/ 1447138 w 6154310"/>
                <a:gd name="connsiteY2" fmla="*/ 2020161 h 4182915"/>
                <a:gd name="connsiteX3" fmla="*/ 2027583 w 6154310"/>
                <a:gd name="connsiteY3" fmla="*/ 3689934 h 4182915"/>
                <a:gd name="connsiteX4" fmla="*/ 4031312 w 6154310"/>
                <a:gd name="connsiteY4" fmla="*/ 3761496 h 4182915"/>
                <a:gd name="connsiteX5" fmla="*/ 4500439 w 6154310"/>
                <a:gd name="connsiteY5" fmla="*/ 529 h 4182915"/>
                <a:gd name="connsiteX6" fmla="*/ 6154310 w 6154310"/>
                <a:gd name="connsiteY6" fmla="*/ 4047743 h 4182915"/>
                <a:gd name="connsiteX0" fmla="*/ 0 w 5367131"/>
                <a:gd name="connsiteY0" fmla="*/ 4183357 h 4183357"/>
                <a:gd name="connsiteX1" fmla="*/ 1073426 w 5367131"/>
                <a:gd name="connsiteY1" fmla="*/ 3427983 h 4183357"/>
                <a:gd name="connsiteX2" fmla="*/ 1447138 w 5367131"/>
                <a:gd name="connsiteY2" fmla="*/ 2020603 h 4183357"/>
                <a:gd name="connsiteX3" fmla="*/ 2027583 w 5367131"/>
                <a:gd name="connsiteY3" fmla="*/ 3690376 h 4183357"/>
                <a:gd name="connsiteX4" fmla="*/ 4031312 w 5367131"/>
                <a:gd name="connsiteY4" fmla="*/ 3761938 h 4183357"/>
                <a:gd name="connsiteX5" fmla="*/ 4500439 w 5367131"/>
                <a:gd name="connsiteY5" fmla="*/ 971 h 4183357"/>
                <a:gd name="connsiteX6" fmla="*/ 5367131 w 5367131"/>
                <a:gd name="connsiteY6" fmla="*/ 4151551 h 4183357"/>
                <a:gd name="connsiteX0" fmla="*/ 0 w 5367131"/>
                <a:gd name="connsiteY0" fmla="*/ 4183357 h 4183357"/>
                <a:gd name="connsiteX1" fmla="*/ 1073426 w 5367131"/>
                <a:gd name="connsiteY1" fmla="*/ 3427983 h 4183357"/>
                <a:gd name="connsiteX2" fmla="*/ 1447138 w 5367131"/>
                <a:gd name="connsiteY2" fmla="*/ 2020603 h 4183357"/>
                <a:gd name="connsiteX3" fmla="*/ 2027583 w 5367131"/>
                <a:gd name="connsiteY3" fmla="*/ 3690376 h 4183357"/>
                <a:gd name="connsiteX4" fmla="*/ 4031312 w 5367131"/>
                <a:gd name="connsiteY4" fmla="*/ 3761938 h 4183357"/>
                <a:gd name="connsiteX5" fmla="*/ 4500439 w 5367131"/>
                <a:gd name="connsiteY5" fmla="*/ 971 h 4183357"/>
                <a:gd name="connsiteX6" fmla="*/ 5367131 w 5367131"/>
                <a:gd name="connsiteY6" fmla="*/ 4151551 h 4183357"/>
                <a:gd name="connsiteX0" fmla="*/ 0 w 5367131"/>
                <a:gd name="connsiteY0" fmla="*/ 4183362 h 4183362"/>
                <a:gd name="connsiteX1" fmla="*/ 1073426 w 5367131"/>
                <a:gd name="connsiteY1" fmla="*/ 3427988 h 4183362"/>
                <a:gd name="connsiteX2" fmla="*/ 1447138 w 5367131"/>
                <a:gd name="connsiteY2" fmla="*/ 2020608 h 4183362"/>
                <a:gd name="connsiteX3" fmla="*/ 2544418 w 5367131"/>
                <a:gd name="connsiteY3" fmla="*/ 3793748 h 4183362"/>
                <a:gd name="connsiteX4" fmla="*/ 4031312 w 5367131"/>
                <a:gd name="connsiteY4" fmla="*/ 3761943 h 4183362"/>
                <a:gd name="connsiteX5" fmla="*/ 4500439 w 5367131"/>
                <a:gd name="connsiteY5" fmla="*/ 976 h 4183362"/>
                <a:gd name="connsiteX6" fmla="*/ 5367131 w 5367131"/>
                <a:gd name="connsiteY6" fmla="*/ 4151556 h 4183362"/>
                <a:gd name="connsiteX0" fmla="*/ 0 w 5367131"/>
                <a:gd name="connsiteY0" fmla="*/ 4183362 h 4183362"/>
                <a:gd name="connsiteX1" fmla="*/ 1073426 w 5367131"/>
                <a:gd name="connsiteY1" fmla="*/ 3427988 h 4183362"/>
                <a:gd name="connsiteX2" fmla="*/ 1963973 w 5367131"/>
                <a:gd name="connsiteY2" fmla="*/ 2028559 h 4183362"/>
                <a:gd name="connsiteX3" fmla="*/ 2544418 w 5367131"/>
                <a:gd name="connsiteY3" fmla="*/ 3793748 h 4183362"/>
                <a:gd name="connsiteX4" fmla="*/ 4031312 w 5367131"/>
                <a:gd name="connsiteY4" fmla="*/ 3761943 h 4183362"/>
                <a:gd name="connsiteX5" fmla="*/ 4500439 w 5367131"/>
                <a:gd name="connsiteY5" fmla="*/ 976 h 4183362"/>
                <a:gd name="connsiteX6" fmla="*/ 5367131 w 5367131"/>
                <a:gd name="connsiteY6" fmla="*/ 4151556 h 4183362"/>
                <a:gd name="connsiteX0" fmla="*/ 0 w 5367131"/>
                <a:gd name="connsiteY0" fmla="*/ 4183362 h 4183362"/>
                <a:gd name="connsiteX1" fmla="*/ 1534602 w 5367131"/>
                <a:gd name="connsiteY1" fmla="*/ 3793748 h 4183362"/>
                <a:gd name="connsiteX2" fmla="*/ 1963973 w 5367131"/>
                <a:gd name="connsiteY2" fmla="*/ 2028559 h 4183362"/>
                <a:gd name="connsiteX3" fmla="*/ 2544418 w 5367131"/>
                <a:gd name="connsiteY3" fmla="*/ 3793748 h 4183362"/>
                <a:gd name="connsiteX4" fmla="*/ 4031312 w 5367131"/>
                <a:gd name="connsiteY4" fmla="*/ 3761943 h 4183362"/>
                <a:gd name="connsiteX5" fmla="*/ 4500439 w 5367131"/>
                <a:gd name="connsiteY5" fmla="*/ 976 h 4183362"/>
                <a:gd name="connsiteX6" fmla="*/ 5367131 w 5367131"/>
                <a:gd name="connsiteY6" fmla="*/ 4151556 h 41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7131" h="4183362">
                  <a:moveTo>
                    <a:pt x="0" y="4183362"/>
                  </a:moveTo>
                  <a:cubicBezTo>
                    <a:pt x="416118" y="3985904"/>
                    <a:pt x="1207273" y="4152882"/>
                    <a:pt x="1534602" y="3793748"/>
                  </a:cubicBezTo>
                  <a:cubicBezTo>
                    <a:pt x="1861931" y="3434614"/>
                    <a:pt x="1795670" y="2028559"/>
                    <a:pt x="1963973" y="2028559"/>
                  </a:cubicBezTo>
                  <a:cubicBezTo>
                    <a:pt x="2132276" y="2028559"/>
                    <a:pt x="2199862" y="3504851"/>
                    <a:pt x="2544418" y="3793748"/>
                  </a:cubicBezTo>
                  <a:cubicBezTo>
                    <a:pt x="2888974" y="4082645"/>
                    <a:pt x="3705309" y="4394071"/>
                    <a:pt x="4031312" y="3761943"/>
                  </a:cubicBezTo>
                  <a:cubicBezTo>
                    <a:pt x="4357315" y="3129815"/>
                    <a:pt x="4277802" y="-63960"/>
                    <a:pt x="4500439" y="976"/>
                  </a:cubicBezTo>
                  <a:cubicBezTo>
                    <a:pt x="4723076" y="65912"/>
                    <a:pt x="4675368" y="4040237"/>
                    <a:pt x="5367131" y="4151556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60068" y="2923339"/>
              <a:ext cx="1505540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rgbClr val="C00000"/>
                  </a:solidFill>
                </a:rPr>
                <a:t>Computational</a:t>
              </a:r>
            </a:p>
            <a:p>
              <a:pPr algn="ctr">
                <a:lnSpc>
                  <a:spcPct val="90000"/>
                </a:lnSpc>
              </a:pPr>
              <a:r>
                <a:rPr lang="en-US" sz="1600" dirty="0">
                  <a:solidFill>
                    <a:srgbClr val="C00000"/>
                  </a:solidFill>
                </a:rPr>
                <a:t>requirements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3824577" y="3402669"/>
              <a:ext cx="278296" cy="33021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191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77" y="2293470"/>
            <a:ext cx="8628678" cy="877163"/>
          </a:xfrm>
        </p:spPr>
        <p:txBody>
          <a:bodyPr/>
          <a:lstStyle/>
          <a:p>
            <a:pPr algn="ctr"/>
            <a:r>
              <a:rPr lang="en-US" dirty="0"/>
              <a:t>Alternate atom finding</a:t>
            </a:r>
            <a:br>
              <a:rPr lang="en-US" dirty="0"/>
            </a:br>
            <a:r>
              <a:rPr lang="en-US" dirty="0"/>
              <a:t>K-means on found atom positions</a:t>
            </a:r>
          </a:p>
        </p:txBody>
      </p:sp>
    </p:spTree>
    <p:extLst>
      <p:ext uri="{BB962C8B-B14F-4D97-AF65-F5344CB8AC3E}">
        <p14:creationId xmlns:p14="http://schemas.microsoft.com/office/powerpoint/2010/main" val="10711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77" y="2293470"/>
            <a:ext cx="8628678" cy="484748"/>
          </a:xfrm>
        </p:spPr>
        <p:txBody>
          <a:bodyPr/>
          <a:lstStyle/>
          <a:p>
            <a:pPr algn="ctr"/>
            <a:r>
              <a:rPr lang="en-US" dirty="0"/>
              <a:t>Multivariate Analysis of 4D STEM Data</a:t>
            </a:r>
          </a:p>
        </p:txBody>
      </p:sp>
    </p:spTree>
    <p:extLst>
      <p:ext uri="{BB962C8B-B14F-4D97-AF65-F5344CB8AC3E}">
        <p14:creationId xmlns:p14="http://schemas.microsoft.com/office/powerpoint/2010/main" val="29695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977" y="2293470"/>
            <a:ext cx="8628678" cy="1661993"/>
          </a:xfrm>
        </p:spPr>
        <p:txBody>
          <a:bodyPr/>
          <a:lstStyle/>
          <a:p>
            <a:pPr algn="ctr"/>
            <a:r>
              <a:rPr lang="en-US" dirty="0"/>
              <a:t>Image Processing using SVD</a:t>
            </a:r>
            <a:br>
              <a:rPr lang="en-US" dirty="0"/>
            </a:br>
            <a:br>
              <a:rPr lang="en-US" dirty="0"/>
            </a:br>
            <a:r>
              <a:rPr lang="en-US" sz="2800" i="1" dirty="0"/>
              <a:t>How can you express 2D images in a way that you can use Multivariate Techniques?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591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4406" y="639720"/>
            <a:ext cx="16385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→ USV*</a:t>
            </a:r>
          </a:p>
        </p:txBody>
      </p:sp>
      <p:grpSp>
        <p:nvGrpSpPr>
          <p:cNvPr id="4096" name="Group 4095"/>
          <p:cNvGrpSpPr/>
          <p:nvPr/>
        </p:nvGrpSpPr>
        <p:grpSpPr>
          <a:xfrm>
            <a:off x="980308" y="968950"/>
            <a:ext cx="2458632" cy="686260"/>
            <a:chOff x="970368" y="1083365"/>
            <a:chExt cx="2458632" cy="68626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507891" y="1083365"/>
              <a:ext cx="921109" cy="47413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970368" y="1455693"/>
              <a:ext cx="177450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Full data set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07397" y="968951"/>
            <a:ext cx="4067216" cy="1115275"/>
            <a:chOff x="4497457" y="1083366"/>
            <a:chExt cx="4067216" cy="1115275"/>
          </a:xfrm>
        </p:grpSpPr>
        <p:sp>
          <p:nvSpPr>
            <p:cNvPr id="15" name="TextBox 14"/>
            <p:cNvSpPr txBox="1"/>
            <p:nvPr/>
          </p:nvSpPr>
          <p:spPr>
            <a:xfrm>
              <a:off x="5089290" y="1663110"/>
              <a:ext cx="347538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Diagonal matrix: </a:t>
              </a:r>
            </a:p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-ranked significance of PC’s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4497457" y="1083366"/>
              <a:ext cx="591833" cy="66649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526546" y="974402"/>
            <a:ext cx="4107286" cy="1332524"/>
            <a:chOff x="1516606" y="1088817"/>
            <a:chExt cx="4107286" cy="1332524"/>
          </a:xfrm>
        </p:grpSpPr>
        <p:sp>
          <p:nvSpPr>
            <p:cNvPr id="16" name="TextBox 15"/>
            <p:cNvSpPr txBox="1"/>
            <p:nvPr/>
          </p:nvSpPr>
          <p:spPr>
            <a:xfrm>
              <a:off x="1516606" y="1885810"/>
              <a:ext cx="4107286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Matrix  of loadings:</a:t>
              </a:r>
            </a:p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-maps of prevalence of particular PC’s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488635" y="1088817"/>
              <a:ext cx="740450" cy="87913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803313" y="905091"/>
            <a:ext cx="4007102" cy="631651"/>
            <a:chOff x="4749272" y="1030961"/>
            <a:chExt cx="4007102" cy="631651"/>
          </a:xfrm>
        </p:grpSpPr>
        <p:sp>
          <p:nvSpPr>
            <p:cNvPr id="17" name="TextBox 16"/>
            <p:cNvSpPr txBox="1"/>
            <p:nvPr/>
          </p:nvSpPr>
          <p:spPr>
            <a:xfrm>
              <a:off x="5598181" y="1127081"/>
              <a:ext cx="3158193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Eigenvectors:</a:t>
              </a:r>
            </a:p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Orthogonalized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Ronchigrams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 flipV="1">
              <a:off x="4749272" y="1030961"/>
              <a:ext cx="874620" cy="25801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7" name="TextBox 4096"/>
          <p:cNvSpPr txBox="1"/>
          <p:nvPr/>
        </p:nvSpPr>
        <p:spPr>
          <a:xfrm>
            <a:off x="651013" y="2801298"/>
            <a:ext cx="849298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Compares every individual observable with every other observable</a:t>
            </a: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the most common behavior</a:t>
            </a: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the next most information rich (orthogonal) variation on the above behavior</a:t>
            </a: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the next most information rich (orthogonal) variation on the above behavior</a:t>
            </a: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 loop</a:t>
            </a: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40" indent="-91440" defTabSz="18288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sjz\Desktop\G STEM\paper big data ptychography\pca analysis figures\skree_1b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7" t="5555" r="17338" b="3725"/>
          <a:stretch/>
        </p:blipFill>
        <p:spPr bwMode="auto">
          <a:xfrm>
            <a:off x="-1035755" y="3523421"/>
            <a:ext cx="856707" cy="8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sjz\Desktop\G STEM\paper big data ptychography\pca analysis figures\skree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9" t="5862" r="14778" b="3330"/>
          <a:stretch/>
        </p:blipFill>
        <p:spPr bwMode="auto">
          <a:xfrm>
            <a:off x="-879614" y="4577422"/>
            <a:ext cx="804759" cy="77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08452" y="1134091"/>
            <a:ext cx="5258798" cy="5364313"/>
            <a:chOff x="1492936" y="677121"/>
            <a:chExt cx="5258798" cy="5364313"/>
          </a:xfrm>
        </p:grpSpPr>
        <p:pic>
          <p:nvPicPr>
            <p:cNvPr id="4102" name="Picture 6" descr="C:\Users\sjz\Desktop\G STEM\paper big data ptychography\pca analysis figures\skree_1a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5" t="4453" r="16668" b="4639"/>
            <a:stretch/>
          </p:blipFill>
          <p:spPr bwMode="auto">
            <a:xfrm>
              <a:off x="1965423" y="934675"/>
              <a:ext cx="4786311" cy="477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180833" y="677121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Scree Plot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088241" y="2600499"/>
              <a:ext cx="1178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Variance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07391" y="5672102"/>
              <a:ext cx="2566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Principle Component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364406" y="639720"/>
            <a:ext cx="16385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→ U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V*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94024" y="980863"/>
            <a:ext cx="3433" cy="227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22907" y="1134091"/>
            <a:ext cx="34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-ranked significance of PC’s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6704" y="1503423"/>
            <a:ext cx="5189949" cy="4377424"/>
            <a:chOff x="156704" y="1503423"/>
            <a:chExt cx="5189949" cy="43774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08052" y="1503423"/>
              <a:ext cx="0" cy="437742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112004" y="2226235"/>
              <a:ext cx="496048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608052" y="2226235"/>
              <a:ext cx="487082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6704" y="2025447"/>
              <a:ext cx="1949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rgbClr val="C00000"/>
                  </a:solidFill>
                </a:rPr>
                <a:t>Information rich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6507" y="2069269"/>
              <a:ext cx="21701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Information Poor</a:t>
              </a:r>
            </a:p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Less-correlated</a:t>
              </a:r>
            </a:p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3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jz\Desktop\G STEM\paper big data ptychography\pca analysis figures\skree_2 (2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5449" r="14256" b="2833"/>
          <a:stretch/>
        </p:blipFill>
        <p:spPr bwMode="auto">
          <a:xfrm>
            <a:off x="91616" y="2222267"/>
            <a:ext cx="1899263" cy="18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028" y="1980053"/>
            <a:ext cx="11304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 Plot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3909" y="1139206"/>
            <a:ext cx="3529220" cy="4077631"/>
            <a:chOff x="2033909" y="1139206"/>
            <a:chExt cx="3529220" cy="4077631"/>
          </a:xfrm>
        </p:grpSpPr>
        <p:grpSp>
          <p:nvGrpSpPr>
            <p:cNvPr id="2" name="Group 1"/>
            <p:cNvGrpSpPr/>
            <p:nvPr/>
          </p:nvGrpSpPr>
          <p:grpSpPr>
            <a:xfrm>
              <a:off x="2033909" y="1417356"/>
              <a:ext cx="3529220" cy="3799481"/>
              <a:chOff x="2033909" y="1417356"/>
              <a:chExt cx="3529220" cy="3799481"/>
            </a:xfrm>
          </p:grpSpPr>
          <p:pic>
            <p:nvPicPr>
              <p:cNvPr id="4104" name="Picture 8" descr="C:\Users\sjz\Desktop\G STEM\paper big data ptychography\pca analysis figures\eigenvec_2.tif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6" t="7125" r="21749" b="10698"/>
              <a:stretch/>
            </p:blipFill>
            <p:spPr bwMode="auto">
              <a:xfrm>
                <a:off x="2033909" y="1417356"/>
                <a:ext cx="3529220" cy="350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2349532" y="4921778"/>
                <a:ext cx="2718115" cy="295059"/>
                <a:chOff x="2241517" y="4602816"/>
                <a:chExt cx="2578160" cy="279866"/>
              </a:xfrm>
            </p:grpSpPr>
            <p:pic>
              <p:nvPicPr>
                <p:cNvPr id="410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85958" r="21174" b="9438"/>
                <a:stretch/>
              </p:blipFill>
              <p:spPr bwMode="auto">
                <a:xfrm>
                  <a:off x="2241517" y="4721774"/>
                  <a:ext cx="2568777" cy="1609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79483" r="21174" b="13766"/>
                <a:stretch/>
              </p:blipFill>
              <p:spPr bwMode="auto">
                <a:xfrm>
                  <a:off x="2250900" y="4602816"/>
                  <a:ext cx="2568777" cy="117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2754003" y="1139206"/>
              <a:ext cx="208903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16 eigenvectors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63129" y="1153230"/>
            <a:ext cx="3521570" cy="4030902"/>
            <a:chOff x="5563129" y="1153230"/>
            <a:chExt cx="3521570" cy="4030902"/>
          </a:xfrm>
        </p:grpSpPr>
        <p:pic>
          <p:nvPicPr>
            <p:cNvPr id="4108" name="Picture 12" descr="C:\Users\sjz\Desktop\G STEM\paper big data ptychography\pca analysis figures\loadings_2.t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8" t="80046" r="21539" b="14270"/>
            <a:stretch/>
          </p:blipFill>
          <p:spPr bwMode="auto">
            <a:xfrm>
              <a:off x="5914663" y="4935182"/>
              <a:ext cx="2698330" cy="95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5563129" y="1153230"/>
              <a:ext cx="3521570" cy="4030902"/>
              <a:chOff x="5563129" y="1153230"/>
              <a:chExt cx="3521570" cy="403090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5563129" y="1417356"/>
                <a:ext cx="3521570" cy="3766776"/>
                <a:chOff x="5563129" y="1417356"/>
                <a:chExt cx="3521570" cy="3766776"/>
              </a:xfrm>
            </p:grpSpPr>
            <p:pic>
              <p:nvPicPr>
                <p:cNvPr id="4099" name="Picture 3" descr="C:\Users\sjz\Desktop\G STEM\paper big data ptychography\pca analysis figures\loadings_1.tif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683" t="7077" r="17348" b="10600"/>
                <a:stretch/>
              </p:blipFill>
              <p:spPr bwMode="auto">
                <a:xfrm>
                  <a:off x="5563129" y="1417356"/>
                  <a:ext cx="3521570" cy="35086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09" name="Picture 13" descr="C:\Users\sjz\Desktop\G STEM\paper big data ptychography\pca analysis figures\loadings_2.tif"/>
                <p:cNvPicPr>
                  <a:picLocks noChangeAspect="1" noChangeArrowheads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01" t="85845" r="21167" b="10013"/>
                <a:stretch/>
              </p:blipFill>
              <p:spPr bwMode="auto">
                <a:xfrm>
                  <a:off x="5936955" y="5029262"/>
                  <a:ext cx="2698330" cy="1548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6283223" y="1153230"/>
                <a:ext cx="2145139" cy="313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0">
                  <a:lnSpc>
                    <a:spcPct val="90000"/>
                  </a:lnSpc>
                </a:pPr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First 16 loading maps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07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jz\Desktop\G STEM\paper big data ptychography\pca analysis figures\skree_2 (2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5449" r="14256" b="2833"/>
          <a:stretch/>
        </p:blipFill>
        <p:spPr bwMode="auto">
          <a:xfrm>
            <a:off x="91616" y="2222267"/>
            <a:ext cx="1899263" cy="18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sjz\Desktop\G STEM\paper big data ptychography\pca analysis figures\loadings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t="80046" r="21539" b="14270"/>
          <a:stretch/>
        </p:blipFill>
        <p:spPr bwMode="auto">
          <a:xfrm>
            <a:off x="5914663" y="4935182"/>
            <a:ext cx="2698330" cy="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028" y="1980053"/>
            <a:ext cx="11304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 Plot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3909" y="1139206"/>
            <a:ext cx="3529220" cy="4077631"/>
            <a:chOff x="2033909" y="1139206"/>
            <a:chExt cx="3529220" cy="4077631"/>
          </a:xfrm>
        </p:grpSpPr>
        <p:grpSp>
          <p:nvGrpSpPr>
            <p:cNvPr id="2" name="Group 1"/>
            <p:cNvGrpSpPr/>
            <p:nvPr/>
          </p:nvGrpSpPr>
          <p:grpSpPr>
            <a:xfrm>
              <a:off x="2033909" y="1417356"/>
              <a:ext cx="3529220" cy="3799481"/>
              <a:chOff x="2033909" y="1417356"/>
              <a:chExt cx="3529220" cy="3799481"/>
            </a:xfrm>
          </p:grpSpPr>
          <p:pic>
            <p:nvPicPr>
              <p:cNvPr id="4104" name="Picture 8" descr="C:\Users\sjz\Desktop\G STEM\paper big data ptychography\pca analysis figures\eigenvec_2.tif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6" t="7125" r="21749" b="10698"/>
              <a:stretch/>
            </p:blipFill>
            <p:spPr bwMode="auto">
              <a:xfrm>
                <a:off x="2033909" y="1417356"/>
                <a:ext cx="3529220" cy="350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2349532" y="4921778"/>
                <a:ext cx="2718115" cy="295059"/>
                <a:chOff x="2241517" y="4602816"/>
                <a:chExt cx="2578160" cy="279866"/>
              </a:xfrm>
            </p:grpSpPr>
            <p:pic>
              <p:nvPicPr>
                <p:cNvPr id="410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85958" r="21174" b="9438"/>
                <a:stretch/>
              </p:blipFill>
              <p:spPr bwMode="auto">
                <a:xfrm>
                  <a:off x="2241517" y="4721774"/>
                  <a:ext cx="2568777" cy="1609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79483" r="21174" b="13766"/>
                <a:stretch/>
              </p:blipFill>
              <p:spPr bwMode="auto">
                <a:xfrm>
                  <a:off x="2250900" y="4602816"/>
                  <a:ext cx="2568777" cy="117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2754003" y="1139206"/>
              <a:ext cx="208903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16 eigenvectors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3129" y="1153230"/>
            <a:ext cx="3521570" cy="4030902"/>
            <a:chOff x="5563129" y="1153230"/>
            <a:chExt cx="3521570" cy="4030902"/>
          </a:xfrm>
        </p:grpSpPr>
        <p:grpSp>
          <p:nvGrpSpPr>
            <p:cNvPr id="3" name="Group 2"/>
            <p:cNvGrpSpPr/>
            <p:nvPr/>
          </p:nvGrpSpPr>
          <p:grpSpPr>
            <a:xfrm>
              <a:off x="5563129" y="1417356"/>
              <a:ext cx="3521570" cy="3766776"/>
              <a:chOff x="5563129" y="1417356"/>
              <a:chExt cx="3521570" cy="3766776"/>
            </a:xfrm>
          </p:grpSpPr>
          <p:pic>
            <p:nvPicPr>
              <p:cNvPr id="4099" name="Picture 3" descr="C:\Users\sjz\Desktop\G STEM\paper big data ptychography\pca analysis figures\loadings_1.tif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83" t="7077" r="17348" b="10600"/>
              <a:stretch/>
            </p:blipFill>
            <p:spPr bwMode="auto">
              <a:xfrm>
                <a:off x="5563129" y="1417356"/>
                <a:ext cx="3521570" cy="350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9" name="Picture 13" descr="C:\Users\sjz\Desktop\G STEM\paper big data ptychography\pca analysis figures\loadings_2.tif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01" t="85845" r="21167" b="10013"/>
              <a:stretch/>
            </p:blipFill>
            <p:spPr bwMode="auto">
              <a:xfrm>
                <a:off x="5936955" y="5029262"/>
                <a:ext cx="2698330" cy="154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6283223" y="1153230"/>
              <a:ext cx="214513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16 loading maps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931578" y="1408184"/>
            <a:ext cx="7153121" cy="3499820"/>
          </a:xfrm>
          <a:prstGeom prst="rect">
            <a:avLst/>
          </a:prstGeom>
          <a:solidFill>
            <a:schemeClr val="bg2">
              <a:alpha val="85000"/>
            </a:schemeClr>
          </a:solidFill>
          <a:ln w="15875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02890" y="1830837"/>
            <a:ext cx="6154380" cy="2643410"/>
            <a:chOff x="2502890" y="1830837"/>
            <a:chExt cx="6154380" cy="2643410"/>
          </a:xfrm>
        </p:grpSpPr>
        <p:pic>
          <p:nvPicPr>
            <p:cNvPr id="22" name="Picture 8" descr="C:\Users\sjz\Desktop\G STEM\paper big data ptychography\pca analysis figures\eigenvec_2.t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1" t="2576" r="1311" b="798"/>
            <a:stretch/>
          </p:blipFill>
          <p:spPr bwMode="auto">
            <a:xfrm>
              <a:off x="2502890" y="1830837"/>
              <a:ext cx="2623045" cy="2612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Users\sjz\Desktop\G STEM\paper big data ptychography\pca analysis figures\loadings_1.tif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4" t="2088" r="2602" b="1898"/>
            <a:stretch/>
          </p:blipFill>
          <p:spPr bwMode="auto">
            <a:xfrm>
              <a:off x="6032189" y="1830837"/>
              <a:ext cx="2625081" cy="2643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16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jz\Desktop\G STEM\paper big data ptychography\pca analysis figures\skree_2 (2)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5449" r="14256" b="2833"/>
          <a:stretch/>
        </p:blipFill>
        <p:spPr bwMode="auto">
          <a:xfrm>
            <a:off x="91616" y="2222267"/>
            <a:ext cx="1899263" cy="18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sjz\Desktop\G STEM\paper big data ptychography\pca analysis figures\loadings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t="80046" r="21539" b="14270"/>
          <a:stretch/>
        </p:blipFill>
        <p:spPr bwMode="auto">
          <a:xfrm>
            <a:off x="5914663" y="4935182"/>
            <a:ext cx="2698330" cy="9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028" y="1980053"/>
            <a:ext cx="1130438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Scree Plot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33909" y="1139206"/>
            <a:ext cx="3529220" cy="4077631"/>
            <a:chOff x="2033909" y="1139206"/>
            <a:chExt cx="3529220" cy="4077631"/>
          </a:xfrm>
        </p:grpSpPr>
        <p:grpSp>
          <p:nvGrpSpPr>
            <p:cNvPr id="2" name="Group 1"/>
            <p:cNvGrpSpPr/>
            <p:nvPr/>
          </p:nvGrpSpPr>
          <p:grpSpPr>
            <a:xfrm>
              <a:off x="2033909" y="1417356"/>
              <a:ext cx="3529220" cy="3799481"/>
              <a:chOff x="2033909" y="1417356"/>
              <a:chExt cx="3529220" cy="3799481"/>
            </a:xfrm>
          </p:grpSpPr>
          <p:pic>
            <p:nvPicPr>
              <p:cNvPr id="4104" name="Picture 8" descr="C:\Users\sjz\Desktop\G STEM\paper big data ptychography\pca analysis figures\eigenvec_2.tif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6" t="7125" r="21749" b="10698"/>
              <a:stretch/>
            </p:blipFill>
            <p:spPr bwMode="auto">
              <a:xfrm>
                <a:off x="2033909" y="1417356"/>
                <a:ext cx="3529220" cy="350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2349532" y="4921778"/>
                <a:ext cx="2718115" cy="295059"/>
                <a:chOff x="2241517" y="4602816"/>
                <a:chExt cx="2578160" cy="279866"/>
              </a:xfrm>
            </p:grpSpPr>
            <p:pic>
              <p:nvPicPr>
                <p:cNvPr id="410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85958" r="21174" b="9438"/>
                <a:stretch/>
              </p:blipFill>
              <p:spPr bwMode="auto">
                <a:xfrm>
                  <a:off x="2241517" y="4721774"/>
                  <a:ext cx="2568777" cy="1609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11" descr="C:\Users\sjz\Desktop\G STEM\paper big data ptychography\pca analysis figures\eigenvec_2.tif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96" t="79483" r="21174" b="13766"/>
                <a:stretch/>
              </p:blipFill>
              <p:spPr bwMode="auto">
                <a:xfrm>
                  <a:off x="2250900" y="4602816"/>
                  <a:ext cx="2568777" cy="117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8" name="TextBox 17"/>
            <p:cNvSpPr txBox="1"/>
            <p:nvPr/>
          </p:nvSpPr>
          <p:spPr>
            <a:xfrm>
              <a:off x="2754003" y="1139206"/>
              <a:ext cx="208903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16 eigenvectors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3129" y="1153230"/>
            <a:ext cx="3521570" cy="4030902"/>
            <a:chOff x="5563129" y="1153230"/>
            <a:chExt cx="3521570" cy="4030902"/>
          </a:xfrm>
        </p:grpSpPr>
        <p:grpSp>
          <p:nvGrpSpPr>
            <p:cNvPr id="3" name="Group 2"/>
            <p:cNvGrpSpPr/>
            <p:nvPr/>
          </p:nvGrpSpPr>
          <p:grpSpPr>
            <a:xfrm>
              <a:off x="5563129" y="1417356"/>
              <a:ext cx="3521570" cy="3766776"/>
              <a:chOff x="5563129" y="1417356"/>
              <a:chExt cx="3521570" cy="3766776"/>
            </a:xfrm>
          </p:grpSpPr>
          <p:pic>
            <p:nvPicPr>
              <p:cNvPr id="4099" name="Picture 3" descr="C:\Users\sjz\Desktop\G STEM\paper big data ptychography\pca analysis figures\loadings_1.tif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83" t="7077" r="17348" b="10600"/>
              <a:stretch/>
            </p:blipFill>
            <p:spPr bwMode="auto">
              <a:xfrm>
                <a:off x="5563129" y="1417356"/>
                <a:ext cx="3521570" cy="350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9" name="Picture 13" descr="C:\Users\sjz\Desktop\G STEM\paper big data ptychography\pca analysis figures\loadings_2.tif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701" t="85845" r="21167" b="10013"/>
              <a:stretch/>
            </p:blipFill>
            <p:spPr bwMode="auto">
              <a:xfrm>
                <a:off x="5936955" y="5029262"/>
                <a:ext cx="2698330" cy="1548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6283223" y="1153230"/>
              <a:ext cx="214513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First 16 loading maps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304641" y="5487578"/>
            <a:ext cx="486530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PCA typically fails at: elucidating underlying physics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17474" y="5879835"/>
            <a:ext cx="4946354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PCA typically succeeds at: 	- being fast and efficient</a:t>
            </a:r>
          </a:p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														- de-noising</a:t>
            </a:r>
          </a:p>
          <a:p>
            <a:pPr defTabSz="182880">
              <a:lnSpc>
                <a:spcPct val="900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														- data compression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77205" y="1408183"/>
            <a:ext cx="7153121" cy="3508049"/>
            <a:chOff x="1977205" y="1408183"/>
            <a:chExt cx="7153121" cy="3508049"/>
          </a:xfrm>
        </p:grpSpPr>
        <p:sp>
          <p:nvSpPr>
            <p:cNvPr id="7" name="Rectangle 6"/>
            <p:cNvSpPr/>
            <p:nvPr/>
          </p:nvSpPr>
          <p:spPr>
            <a:xfrm>
              <a:off x="1977205" y="1408183"/>
              <a:ext cx="7153121" cy="3508049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  <a:ln w="15875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4" name="Picture 8" descr="C:\Users\sjz\Desktop\G STEM\paper big data ptychography\pca analysis figures\eigenvec_2.tif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34728" y="2358117"/>
              <a:ext cx="3166726" cy="158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 descr="C:\Users\sjz\Desktop\G STEM\paper big data ptychography\pca analysis figures\loadings_1.tif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765569" y="2358117"/>
              <a:ext cx="3157455" cy="158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>
          <a:xfrm>
            <a:off x="273588" y="2293985"/>
            <a:ext cx="1419025" cy="1603564"/>
          </a:xfrm>
          <a:prstGeom prst="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  <a:effectLst>
            <a:outerShdw blurRad="50800" dist="50800" dir="5400000" algn="ctr" rotWithShape="0">
              <a:srgbClr val="000000">
                <a:alpha val="9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9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1" t="2132" r="8213" b="6052"/>
          <a:stretch/>
        </p:blipFill>
        <p:spPr>
          <a:xfrm>
            <a:off x="1340602" y="1255363"/>
            <a:ext cx="5866109" cy="4897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393021" y="3458782"/>
            <a:ext cx="2869491" cy="699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cs typeface="Arial" charset="0"/>
              </a:rPr>
              <a:t>Cluster number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-3659549" y="1544273"/>
            <a:ext cx="2572251" cy="139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Cluster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separation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"/>
          <a:stretch/>
        </p:blipFill>
        <p:spPr bwMode="auto">
          <a:xfrm>
            <a:off x="10709026" y="511517"/>
            <a:ext cx="13238793" cy="301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pic>
        <p:nvPicPr>
          <p:cNvPr id="2050" name="Picture 2" descr="C:\Users\sjz\Desktop\M&amp;M 2015\presentation\dendro 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024" y="3808678"/>
            <a:ext cx="11430000" cy="257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68350" y="585559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Group observables by “distance” to one another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4092" r="7409" b="5952"/>
          <a:stretch/>
        </p:blipFill>
        <p:spPr>
          <a:xfrm>
            <a:off x="1178194" y="1339702"/>
            <a:ext cx="6141342" cy="4871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02" y="1134919"/>
            <a:ext cx="5866109" cy="525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08" y="466851"/>
            <a:ext cx="410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K-means clustering: 36 Clusters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636764" y="782293"/>
            <a:ext cx="3972772" cy="4261831"/>
            <a:chOff x="4650906" y="1088885"/>
            <a:chExt cx="3972772" cy="4261831"/>
          </a:xfrm>
        </p:grpSpPr>
        <p:pic>
          <p:nvPicPr>
            <p:cNvPr id="5122" name="Picture 2" descr="C:\Users\sjz\Desktop\G STEM\paper big data ptychography\cluster analysis figures\binary cluster array2.t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9" t="7208" r="17340" b="10702"/>
            <a:stretch/>
          </p:blipFill>
          <p:spPr bwMode="auto">
            <a:xfrm>
              <a:off x="4650906" y="1383953"/>
              <a:ext cx="3972772" cy="3966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603296" y="1088885"/>
              <a:ext cx="1768433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Cluster Locations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767739"/>
            <a:ext cx="4598019" cy="4359767"/>
            <a:chOff x="4436802" y="1218609"/>
            <a:chExt cx="4598019" cy="4359767"/>
          </a:xfrm>
        </p:grpSpPr>
        <p:grpSp>
          <p:nvGrpSpPr>
            <p:cNvPr id="2" name="Group 1"/>
            <p:cNvGrpSpPr/>
            <p:nvPr/>
          </p:nvGrpSpPr>
          <p:grpSpPr>
            <a:xfrm>
              <a:off x="4436802" y="1459476"/>
              <a:ext cx="4598019" cy="4118900"/>
              <a:chOff x="4436802" y="1459476"/>
              <a:chExt cx="4598019" cy="4118900"/>
            </a:xfrm>
          </p:grpSpPr>
          <p:pic>
            <p:nvPicPr>
              <p:cNvPr id="5123" name="Picture 3" descr="C:\Users\sjz\Desktop\G STEM\paper big data ptychography\cluster analysis figures\cluster ronc array2.tif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45" t="7096" r="21835" b="10691"/>
              <a:stretch/>
            </p:blipFill>
            <p:spPr bwMode="auto">
              <a:xfrm>
                <a:off x="4436802" y="1532541"/>
                <a:ext cx="4008829" cy="39727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5" name="Picture 3" descr="C:\Users\sjz\Desktop\G STEM\paper big data ptychography\cluster analysis figures\cluster ronc array2.tif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355" t="5693" r="10653" b="9071"/>
              <a:stretch/>
            </p:blipFill>
            <p:spPr bwMode="auto">
              <a:xfrm>
                <a:off x="8391038" y="1459476"/>
                <a:ext cx="643783" cy="41189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494755" y="1218609"/>
              <a:ext cx="4038285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1600" dirty="0" err="1">
                  <a:solidFill>
                    <a:schemeClr val="bg1">
                      <a:lumMod val="50000"/>
                    </a:schemeClr>
                  </a:solidFill>
                </a:rPr>
                <a:t>Ronchigram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</a:rPr>
                <a:t> corresponding to each cluster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36764" y="1077361"/>
            <a:ext cx="4448849" cy="3984269"/>
            <a:chOff x="98196" y="1540961"/>
            <a:chExt cx="4448849" cy="3984269"/>
          </a:xfrm>
        </p:grpSpPr>
        <p:pic>
          <p:nvPicPr>
            <p:cNvPr id="15" name="Picture 4" descr="C:\Users\sjz\Desktop\G STEM\paper big data ptychography\cluster analysis figures\cluster map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84" t="12232" r="25513" b="15441"/>
            <a:stretch/>
          </p:blipFill>
          <p:spPr bwMode="auto">
            <a:xfrm>
              <a:off x="98196" y="1560416"/>
              <a:ext cx="3972772" cy="396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Users\sjz\Desktop\G STEM\paper big data ptychography\cluster analysis figures\cluster map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14" t="11949" r="9582" b="15305"/>
            <a:stretch/>
          </p:blipFill>
          <p:spPr bwMode="auto">
            <a:xfrm>
              <a:off x="4064800" y="1540961"/>
              <a:ext cx="482245" cy="398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879" y="5084081"/>
            <a:ext cx="361899" cy="2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"/>
          <a:stretch/>
        </p:blipFill>
        <p:spPr bwMode="auto">
          <a:xfrm>
            <a:off x="10709026" y="511517"/>
            <a:ext cx="13238793" cy="301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959583" y="3751472"/>
            <a:ext cx="3442416" cy="2920328"/>
            <a:chOff x="98196" y="1540961"/>
            <a:chExt cx="4448849" cy="3984269"/>
          </a:xfrm>
        </p:grpSpPr>
        <p:pic>
          <p:nvPicPr>
            <p:cNvPr id="12" name="Picture 4" descr="C:\Users\sjz\Desktop\G STEM\paper big data ptychography\cluster analysis figures\cluster map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84" t="12232" r="25513" b="15441"/>
            <a:stretch/>
          </p:blipFill>
          <p:spPr bwMode="auto">
            <a:xfrm>
              <a:off x="98196" y="1560416"/>
              <a:ext cx="3972772" cy="3961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5" descr="C:\Users\sjz\Desktop\G STEM\paper big data ptychography\cluster analysis figures\cluster map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14" t="11949" r="9582" b="15305"/>
            <a:stretch/>
          </p:blipFill>
          <p:spPr bwMode="auto">
            <a:xfrm>
              <a:off x="4064800" y="1540961"/>
              <a:ext cx="482245" cy="398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96471" y="923791"/>
            <a:ext cx="8722370" cy="2735828"/>
            <a:chOff x="96471" y="923791"/>
            <a:chExt cx="8722370" cy="2735828"/>
          </a:xfrm>
        </p:grpSpPr>
        <p:grpSp>
          <p:nvGrpSpPr>
            <p:cNvPr id="7" name="Group 6"/>
            <p:cNvGrpSpPr/>
            <p:nvPr/>
          </p:nvGrpSpPr>
          <p:grpSpPr>
            <a:xfrm>
              <a:off x="96471" y="1156976"/>
              <a:ext cx="8722370" cy="2502643"/>
              <a:chOff x="125692" y="1507440"/>
              <a:chExt cx="8722370" cy="250264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753311" y="3640751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charset="0"/>
                  </a:rPr>
                  <a:t>Cluster label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 rot="16200000">
                <a:off x="-718129" y="2413351"/>
                <a:ext cx="20569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charset="0"/>
                  </a:rPr>
                  <a:t>Cluster separation</a:t>
                </a:r>
              </a:p>
            </p:txBody>
          </p:sp>
          <p:pic>
            <p:nvPicPr>
              <p:cNvPr id="2050" name="Picture 2" descr="C:\Users\sjz\Desktop\M&amp;M 2015\presentation\dendro 1.tif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967" y="1507440"/>
                <a:ext cx="8276095" cy="218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60298" y="923791"/>
              <a:ext cx="1710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Dendrogram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3587" y="533801"/>
            <a:ext cx="5814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many clusters is the right number of clusters?</a:t>
            </a:r>
          </a:p>
        </p:txBody>
      </p:sp>
    </p:spTree>
    <p:extLst>
      <p:ext uri="{BB962C8B-B14F-4D97-AF65-F5344CB8AC3E}">
        <p14:creationId xmlns:p14="http://schemas.microsoft.com/office/powerpoint/2010/main" val="31948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6471" y="923791"/>
            <a:ext cx="8722370" cy="2414340"/>
            <a:chOff x="96471" y="923791"/>
            <a:chExt cx="8722370" cy="2414340"/>
          </a:xfrm>
        </p:grpSpPr>
        <p:grpSp>
          <p:nvGrpSpPr>
            <p:cNvPr id="7" name="Group 6"/>
            <p:cNvGrpSpPr/>
            <p:nvPr/>
          </p:nvGrpSpPr>
          <p:grpSpPr>
            <a:xfrm>
              <a:off x="96471" y="1156976"/>
              <a:ext cx="8722370" cy="2181155"/>
              <a:chOff x="125692" y="1507440"/>
              <a:chExt cx="8722370" cy="2181155"/>
            </a:xfrm>
          </p:grpSpPr>
          <p:sp>
            <p:nvSpPr>
              <p:cNvPr id="8" name="Rectangle 7"/>
              <p:cNvSpPr/>
              <p:nvPr/>
            </p:nvSpPr>
            <p:spPr>
              <a:xfrm rot="16200000">
                <a:off x="-718129" y="2413351"/>
                <a:ext cx="20569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charset="0"/>
                  </a:rPr>
                  <a:t>Cluster separation</a:t>
                </a:r>
              </a:p>
            </p:txBody>
          </p:sp>
          <p:pic>
            <p:nvPicPr>
              <p:cNvPr id="2050" name="Picture 2" descr="C:\Users\sjz\Desktop\M&amp;M 2015\presentation\dendro 1.tif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967" y="1507440"/>
                <a:ext cx="8276095" cy="2181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3660298" y="923791"/>
              <a:ext cx="17107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charset="0"/>
                </a:rPr>
                <a:t>Dendrogram</a:t>
              </a:r>
              <a:endPara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73587" y="533801"/>
            <a:ext cx="581441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many clusters is the right number of clusters?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755496" y="2540755"/>
            <a:ext cx="806334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216113" y="3716782"/>
            <a:ext cx="6192938" cy="2980266"/>
            <a:chOff x="1307099" y="3678258"/>
            <a:chExt cx="6192938" cy="2980266"/>
          </a:xfrm>
        </p:grpSpPr>
        <p:pic>
          <p:nvPicPr>
            <p:cNvPr id="26" name="Picture 7" descr="C:\Users\sjz\Desktop\G STEM\paper big data ptychography\cluster analysis figures\cluster ronc array2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93" t="7331" r="22086" b="10909"/>
            <a:stretch/>
          </p:blipFill>
          <p:spPr bwMode="auto">
            <a:xfrm>
              <a:off x="1307099" y="3682631"/>
              <a:ext cx="2971511" cy="2971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3" descr="C:\Users\sjz\Desktop\G STEM\paper big data ptychography\cluster analysis figures\binary cluster array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4" t="7136" r="17309" b="10757"/>
            <a:stretch/>
          </p:blipFill>
          <p:spPr bwMode="auto">
            <a:xfrm>
              <a:off x="4510747" y="3678258"/>
              <a:ext cx="2989290" cy="29802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4419761" y="3713159"/>
            <a:ext cx="3296251" cy="2987512"/>
            <a:chOff x="4510746" y="3675820"/>
            <a:chExt cx="3296251" cy="2987512"/>
          </a:xfrm>
        </p:grpSpPr>
        <p:pic>
          <p:nvPicPr>
            <p:cNvPr id="31" name="Picture 9" descr="C:\Users\sjz\Desktop\G STEM\paper big data ptychography\cluster analysis figures\aglom map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7" t="7481" r="22169" b="10968"/>
            <a:stretch/>
          </p:blipFill>
          <p:spPr bwMode="auto">
            <a:xfrm>
              <a:off x="4510746" y="3675820"/>
              <a:ext cx="2983661" cy="298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C:\Users\sjz\Desktop\G STEM\paper big data ptychography\cluster analysis figures\aglom map.t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31" t="7236" r="10295" b="10793"/>
            <a:stretch/>
          </p:blipFill>
          <p:spPr bwMode="auto">
            <a:xfrm>
              <a:off x="7587999" y="3851452"/>
              <a:ext cx="218998" cy="2253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724093" y="327604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Cluster label</a:t>
            </a:r>
          </a:p>
        </p:txBody>
      </p:sp>
    </p:spTree>
    <p:extLst>
      <p:ext uri="{BB962C8B-B14F-4D97-AF65-F5344CB8AC3E}">
        <p14:creationId xmlns:p14="http://schemas.microsoft.com/office/powerpoint/2010/main" val="428122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72"/>
          <a:stretch/>
        </p:blipFill>
        <p:spPr>
          <a:xfrm>
            <a:off x="0" y="0"/>
            <a:ext cx="923271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6265"/>
            <a:ext cx="9232709" cy="877163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US" sz="2000" dirty="0"/>
              <a:t>	- Scientific user facility</a:t>
            </a:r>
            <a:br>
              <a:rPr lang="en-US" sz="2000" dirty="0"/>
            </a:br>
            <a:r>
              <a:rPr lang="en-US" sz="2000" dirty="0"/>
              <a:t>	- 2 Page Proposal</a:t>
            </a:r>
            <a:br>
              <a:rPr lang="en-US" sz="2000" dirty="0"/>
            </a:br>
            <a:r>
              <a:rPr lang="en-US" sz="2000" dirty="0"/>
              <a:t>	- </a:t>
            </a:r>
            <a:r>
              <a:rPr lang="en-US" sz="2000" dirty="0">
                <a:hlinkClick r:id="rId3"/>
              </a:rPr>
              <a:t>sjesse@ornl.gov</a:t>
            </a:r>
            <a:endParaRPr lang="en-US" sz="2000" dirty="0"/>
          </a:p>
        </p:txBody>
      </p:sp>
      <p:pic>
        <p:nvPicPr>
          <p:cNvPr id="3" name="Picture 4" descr="C:\Users\sjz\Desktop\Imaging Institute\preliminary\older\Imaging Center\CNMS_col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6" y="46309"/>
            <a:ext cx="3625795" cy="54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5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8490" y="831519"/>
            <a:ext cx="9000856" cy="3851093"/>
          </a:xfrm>
          <a:prstGeom prst="rect">
            <a:avLst/>
          </a:prstGeom>
          <a:gradFill>
            <a:gsLst>
              <a:gs pos="0">
                <a:srgbClr val="749BCA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35759" y="4278462"/>
            <a:ext cx="955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N-pixel</a:t>
            </a:r>
          </a:p>
        </p:txBody>
      </p:sp>
      <p:sp>
        <p:nvSpPr>
          <p:cNvPr id="75" name="TextBox 74"/>
          <p:cNvSpPr txBox="1"/>
          <p:nvPr/>
        </p:nvSpPr>
        <p:spPr>
          <a:xfrm rot="5400000">
            <a:off x="-168523" y="2751624"/>
            <a:ext cx="955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N-pixel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43510" y="992822"/>
            <a:ext cx="1809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Tile 2D-image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503045" y="1260541"/>
            <a:ext cx="2414044" cy="3239717"/>
            <a:chOff x="3625817" y="951067"/>
            <a:chExt cx="1795575" cy="2409716"/>
          </a:xfrm>
        </p:grpSpPr>
        <p:sp>
          <p:nvSpPr>
            <p:cNvPr id="132" name="Right Arrow 131"/>
            <p:cNvSpPr/>
            <p:nvPr/>
          </p:nvSpPr>
          <p:spPr>
            <a:xfrm>
              <a:off x="3625817" y="1974039"/>
              <a:ext cx="327454" cy="3317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  <a:alpha val="69000"/>
              </a:schemeClr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047389" y="951067"/>
              <a:ext cx="1374003" cy="2409716"/>
              <a:chOff x="4047389" y="1282187"/>
              <a:chExt cx="1374003" cy="2409716"/>
            </a:xfrm>
          </p:grpSpPr>
          <p:sp>
            <p:nvSpPr>
              <p:cNvPr id="127" name="TextBox 126"/>
              <p:cNvSpPr txBox="1"/>
              <p:nvPr/>
            </p:nvSpPr>
            <p:spPr>
              <a:xfrm>
                <a:off x="4064349" y="3384126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4546363" y="3365843"/>
                <a:ext cx="3417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</a:t>
                </a:r>
              </a:p>
            </p:txBody>
          </p:sp>
          <p:sp>
            <p:nvSpPr>
              <p:cNvPr id="129" name="TextBox 128"/>
              <p:cNvSpPr txBox="1"/>
              <p:nvPr/>
            </p:nvSpPr>
            <p:spPr>
              <a:xfrm>
                <a:off x="4744604" y="1928296"/>
                <a:ext cx="6767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(N-m)</a:t>
                </a:r>
                <a:r>
                  <a:rPr lang="en-US" sz="1400" b="1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>
              <a:xfrm>
                <a:off x="4771838" y="1495691"/>
                <a:ext cx="0" cy="181584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>
                <a:off x="4047389" y="3429614"/>
                <a:ext cx="439551" cy="8102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4515439" y="3353612"/>
                <a:ext cx="225248" cy="157031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6" name="Group 175"/>
              <p:cNvGrpSpPr/>
              <p:nvPr/>
            </p:nvGrpSpPr>
            <p:grpSpPr>
              <a:xfrm>
                <a:off x="4133298" y="1282187"/>
                <a:ext cx="500514" cy="2318814"/>
                <a:chOff x="6726652" y="2191547"/>
                <a:chExt cx="414479" cy="1961248"/>
              </a:xfrm>
            </p:grpSpPr>
            <p:sp>
              <p:nvSpPr>
                <p:cNvPr id="141" name="Rectangle 140"/>
                <p:cNvSpPr/>
                <p:nvPr/>
              </p:nvSpPr>
              <p:spPr>
                <a:xfrm>
                  <a:off x="6726652" y="373431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Rectangle 141"/>
                <p:cNvSpPr/>
                <p:nvPr/>
              </p:nvSpPr>
              <p:spPr>
                <a:xfrm>
                  <a:off x="6726652" y="368455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6726652" y="363479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>
                  <a:off x="6726652" y="358502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6726652" y="353525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6726652" y="348548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6726652" y="343572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6726652" y="338595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6726652" y="333618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6726652" y="328642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/>
                <p:cNvSpPr/>
                <p:nvPr/>
              </p:nvSpPr>
              <p:spPr>
                <a:xfrm>
                  <a:off x="6726652" y="323665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/>
                <p:cNvSpPr/>
                <p:nvPr/>
              </p:nvSpPr>
              <p:spPr>
                <a:xfrm>
                  <a:off x="6726652" y="318688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/>
                <p:cNvSpPr/>
                <p:nvPr/>
              </p:nvSpPr>
              <p:spPr>
                <a:xfrm>
                  <a:off x="6726652" y="313712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/>
                <p:cNvSpPr/>
                <p:nvPr/>
              </p:nvSpPr>
              <p:spPr>
                <a:xfrm>
                  <a:off x="6726652" y="308735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/>
                <p:cNvSpPr/>
                <p:nvPr/>
              </p:nvSpPr>
              <p:spPr>
                <a:xfrm>
                  <a:off x="6726652" y="303758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/>
                <p:cNvSpPr/>
                <p:nvPr/>
              </p:nvSpPr>
              <p:spPr>
                <a:xfrm>
                  <a:off x="6726652" y="298781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/>
                <p:cNvSpPr/>
                <p:nvPr/>
              </p:nvSpPr>
              <p:spPr>
                <a:xfrm>
                  <a:off x="6726652" y="293805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/>
                <p:cNvSpPr/>
                <p:nvPr/>
              </p:nvSpPr>
              <p:spPr>
                <a:xfrm>
                  <a:off x="6726652" y="288828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6726652" y="283851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6726652" y="278875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6726652" y="273898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6726652" y="268921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6726652" y="2639450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6726652" y="2589683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6726652" y="2539916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6726652" y="2490149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6726652" y="2440382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6726652" y="2390615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6726652" y="2340848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6726652" y="2291081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6726652" y="2241314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6726652" y="2191547"/>
                  <a:ext cx="414479" cy="418483"/>
                </a:xfrm>
                <a:prstGeom prst="rect">
                  <a:avLst/>
                </a:prstGeom>
                <a:solidFill>
                  <a:schemeClr val="bg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  <a:scene3d>
                  <a:camera prst="isometricOffAxis2To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" name="Group 24"/>
          <p:cNvGrpSpPr/>
          <p:nvPr/>
        </p:nvGrpSpPr>
        <p:grpSpPr>
          <a:xfrm>
            <a:off x="5187026" y="1128888"/>
            <a:ext cx="3902319" cy="3310518"/>
            <a:chOff x="4842441" y="830768"/>
            <a:chExt cx="2902560" cy="2462375"/>
          </a:xfrm>
        </p:grpSpPr>
        <p:sp>
          <p:nvSpPr>
            <p:cNvPr id="177" name="Right Arrow 176"/>
            <p:cNvSpPr/>
            <p:nvPr/>
          </p:nvSpPr>
          <p:spPr>
            <a:xfrm>
              <a:off x="4842441" y="1962322"/>
              <a:ext cx="327454" cy="331723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  <a:alpha val="69000"/>
              </a:schemeClr>
            </a:solidFill>
            <a:ln w="0">
              <a:noFill/>
            </a:ln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230322" y="830768"/>
              <a:ext cx="2514679" cy="2462375"/>
              <a:chOff x="5230322" y="1161888"/>
              <a:chExt cx="2514679" cy="246237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5230322" y="1598019"/>
                <a:ext cx="1890283" cy="2026244"/>
                <a:chOff x="5230322" y="1598019"/>
                <a:chExt cx="1890283" cy="2026244"/>
              </a:xfrm>
            </p:grpSpPr>
            <p:grpSp>
              <p:nvGrpSpPr>
                <p:cNvPr id="232" name="Group 231"/>
                <p:cNvGrpSpPr/>
                <p:nvPr/>
              </p:nvGrpSpPr>
              <p:grpSpPr>
                <a:xfrm rot="5400000">
                  <a:off x="5426386" y="1646511"/>
                  <a:ext cx="1742711" cy="1645727"/>
                  <a:chOff x="5751543" y="1791033"/>
                  <a:chExt cx="2223872" cy="2100111"/>
                </a:xfrm>
              </p:grpSpPr>
              <p:sp>
                <p:nvSpPr>
                  <p:cNvPr id="178" name="Rectangle 177"/>
                  <p:cNvSpPr/>
                  <p:nvPr/>
                </p:nvSpPr>
                <p:spPr>
                  <a:xfrm>
                    <a:off x="575154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579684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5842141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589032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5935624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5983808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029527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607482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12012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168309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6213608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626179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307511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6352810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6398109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644629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6491592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653977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6585495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6630794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6676093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6724277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6769576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817760" y="1791492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86347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690877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954077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700226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047560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095744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7141463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718676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23206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7280245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7325544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737372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7419447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7464746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7510045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755822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7603528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765171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7697431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742730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788029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7836213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881512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929696" y="1791033"/>
                    <a:ext cx="45719" cy="2099652"/>
                  </a:xfrm>
                  <a:prstGeom prst="rect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230322" y="1974322"/>
                  <a:ext cx="1358290" cy="1649941"/>
                  <a:chOff x="5230322" y="1974322"/>
                  <a:chExt cx="1358290" cy="1649941"/>
                </a:xfrm>
              </p:grpSpPr>
              <p:sp>
                <p:nvSpPr>
                  <p:cNvPr id="233" name="TextBox 232"/>
                  <p:cNvSpPr txBox="1"/>
                  <p:nvPr/>
                </p:nvSpPr>
                <p:spPr>
                  <a:xfrm rot="16200000">
                    <a:off x="5045817" y="2158827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(N-m)</a:t>
                    </a:r>
                    <a:r>
                      <a:rPr lang="en-US" sz="14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</a:t>
                    </a:r>
                    <a:endPara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234" name="TextBox 233"/>
                  <p:cNvSpPr txBox="1"/>
                  <p:nvPr/>
                </p:nvSpPr>
                <p:spPr>
                  <a:xfrm>
                    <a:off x="6197158" y="3316486"/>
                    <a:ext cx="39145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m</a:t>
                    </a:r>
                    <a:r>
                      <a:rPr lang="en-US" sz="1400" b="1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</a:t>
                    </a:r>
                    <a:endParaRPr lang="en-US" sz="1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237" name="TextBox 236"/>
              <p:cNvSpPr txBox="1"/>
              <p:nvPr/>
            </p:nvSpPr>
            <p:spPr>
              <a:xfrm>
                <a:off x="5304056" y="1161888"/>
                <a:ext cx="198124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Reassemble Data for </a:t>
                </a:r>
              </a:p>
              <a:p>
                <a:pPr algn="ctr"/>
                <a:r>
                  <a:rPr lang="en-US" sz="16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Multivariate Analysis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7175613" y="2094559"/>
                <a:ext cx="569388" cy="576175"/>
                <a:chOff x="7175613" y="2094559"/>
                <a:chExt cx="569388" cy="576175"/>
              </a:xfrm>
            </p:grpSpPr>
            <p:sp>
              <p:nvSpPr>
                <p:cNvPr id="235" name="Right Arrow 234"/>
                <p:cNvSpPr/>
                <p:nvPr/>
              </p:nvSpPr>
              <p:spPr>
                <a:xfrm>
                  <a:off x="7227387" y="2339011"/>
                  <a:ext cx="465841" cy="331723"/>
                </a:xfrm>
                <a:prstGeom prst="rightArrow">
                  <a:avLst/>
                </a:prstGeom>
                <a:solidFill>
                  <a:schemeClr val="accent1">
                    <a:lumMod val="20000"/>
                    <a:lumOff val="80000"/>
                    <a:alpha val="69000"/>
                  </a:schemeClr>
                </a:solidFill>
                <a:ln w="0">
                  <a:noFill/>
                </a:ln>
                <a:effectLst>
                  <a:outerShdw blurRad="50800" dist="38100" dir="2700000" algn="tl" rotWithShape="0">
                    <a:prstClr val="black">
                      <a:alpha val="17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TextBox 235"/>
                <p:cNvSpPr txBox="1"/>
                <p:nvPr/>
              </p:nvSpPr>
              <p:spPr>
                <a:xfrm>
                  <a:off x="7175613" y="2094559"/>
                  <a:ext cx="5693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PCA</a:t>
                  </a:r>
                </a:p>
              </p:txBody>
            </p:sp>
          </p:grpSp>
        </p:grpSp>
      </p:grpSp>
      <p:sp>
        <p:nvSpPr>
          <p:cNvPr id="184" name="Rectangle 183"/>
          <p:cNvSpPr/>
          <p:nvPr/>
        </p:nvSpPr>
        <p:spPr>
          <a:xfrm>
            <a:off x="492196" y="1374053"/>
            <a:ext cx="2852000" cy="287955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8" name="Group 237"/>
          <p:cNvGrpSpPr/>
          <p:nvPr/>
        </p:nvGrpSpPr>
        <p:grpSpPr>
          <a:xfrm>
            <a:off x="490593" y="1221705"/>
            <a:ext cx="2853603" cy="3036862"/>
            <a:chOff x="617835" y="1625935"/>
            <a:chExt cx="2559286" cy="2723643"/>
          </a:xfrm>
        </p:grpSpPr>
        <p:sp>
          <p:nvSpPr>
            <p:cNvPr id="3" name="Rectangle 2"/>
            <p:cNvSpPr/>
            <p:nvPr/>
          </p:nvSpPr>
          <p:spPr>
            <a:xfrm>
              <a:off x="619272" y="1765730"/>
              <a:ext cx="2557849" cy="258256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630185" y="1773191"/>
              <a:ext cx="527729" cy="323335"/>
              <a:chOff x="952494" y="2067696"/>
              <a:chExt cx="527729" cy="32333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2855444" y="4026243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7837" y="4026243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87980" y="3974755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17835" y="3974754"/>
              <a:ext cx="320241" cy="323335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717592" y="1934861"/>
              <a:ext cx="8871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849479" y="2240687"/>
              <a:ext cx="0" cy="17155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267582" y="2260080"/>
              <a:ext cx="1469440" cy="16961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894049" y="1773191"/>
              <a:ext cx="527729" cy="323335"/>
              <a:chOff x="952494" y="2067696"/>
              <a:chExt cx="527729" cy="323335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157914" y="1773191"/>
              <a:ext cx="527729" cy="323335"/>
              <a:chOff x="952494" y="2067696"/>
              <a:chExt cx="527729" cy="323335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2647956" y="1767016"/>
              <a:ext cx="527729" cy="323335"/>
              <a:chOff x="952494" y="2067696"/>
              <a:chExt cx="527729" cy="32333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2014152" y="162593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30185" y="1826695"/>
              <a:ext cx="527729" cy="323335"/>
              <a:chOff x="952494" y="2067696"/>
              <a:chExt cx="527729" cy="32333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947341" y="1826694"/>
              <a:ext cx="527729" cy="323335"/>
              <a:chOff x="952494" y="2067696"/>
              <a:chExt cx="527729" cy="323335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33005" y="1883373"/>
              <a:ext cx="527729" cy="323335"/>
              <a:chOff x="952494" y="2067696"/>
              <a:chExt cx="527729" cy="323335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9524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99986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55469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104894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159982" y="2067696"/>
                <a:ext cx="320241" cy="323335"/>
              </a:xfrm>
              <a:prstGeom prst="rect">
                <a:avLst/>
              </a:prstGeom>
              <a:solidFill>
                <a:schemeClr val="bg1">
                  <a:alpha val="2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1756614" y="2177210"/>
              <a:ext cx="1258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Tiles (m </a:t>
              </a:r>
              <a:r>
                <a: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x </a:t>
              </a:r>
              <a:r>
                <a: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m)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H="1" flipV="1">
              <a:off x="1692911" y="2130009"/>
              <a:ext cx="203851" cy="148963"/>
            </a:xfrm>
            <a:prstGeom prst="straightConnector1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Title 3"/>
          <p:cNvSpPr>
            <a:spLocks noGrp="1"/>
          </p:cNvSpPr>
          <p:nvPr>
            <p:ph type="title"/>
          </p:nvPr>
        </p:nvSpPr>
        <p:spPr>
          <a:xfrm>
            <a:off x="173921" y="45221"/>
            <a:ext cx="8628678" cy="484748"/>
          </a:xfrm>
        </p:spPr>
        <p:txBody>
          <a:bodyPr/>
          <a:lstStyle/>
          <a:p>
            <a:r>
              <a:rPr lang="en-US" dirty="0"/>
              <a:t>Image Cleaning: Sliding Window PCA</a:t>
            </a:r>
          </a:p>
        </p:txBody>
      </p:sp>
    </p:spTree>
    <p:extLst>
      <p:ext uri="{BB962C8B-B14F-4D97-AF65-F5344CB8AC3E}">
        <p14:creationId xmlns:p14="http://schemas.microsoft.com/office/powerpoint/2010/main" val="6604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sjz\Desktop\G STEM\paper big data ptychography\pca analysis figures\skree_1b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035755" y="3523421"/>
            <a:ext cx="856707" cy="8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sjz\Desktop\G STEM\paper big data ptychography\pca analysis figures\skree_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879614" y="4577422"/>
            <a:ext cx="804759" cy="77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-2939" y="85333"/>
            <a:ext cx="9146939" cy="484748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08452" y="1134091"/>
            <a:ext cx="5258798" cy="5364313"/>
            <a:chOff x="1492936" y="677121"/>
            <a:chExt cx="5258798" cy="5364313"/>
          </a:xfrm>
        </p:grpSpPr>
        <p:pic>
          <p:nvPicPr>
            <p:cNvPr id="4102" name="Picture 6" descr="C:\Users\sjz\Desktop\G STEM\paper big data ptychography\pca analysis figures\skree_1a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15" t="4453" r="16668" b="4639"/>
            <a:stretch/>
          </p:blipFill>
          <p:spPr bwMode="auto">
            <a:xfrm>
              <a:off x="1965423" y="934675"/>
              <a:ext cx="4786311" cy="477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180833" y="677121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Scree Plot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088241" y="2600499"/>
              <a:ext cx="1178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Variance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07391" y="5672102"/>
              <a:ext cx="2566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Principle Component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364406" y="639720"/>
            <a:ext cx="163859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 → U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V*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94024" y="980863"/>
            <a:ext cx="3433" cy="2278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22907" y="1134091"/>
            <a:ext cx="347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">
              <a:lnSpc>
                <a:spcPct val="9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-ranked significance of PC’s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6704" y="1503423"/>
            <a:ext cx="5189949" cy="4377424"/>
            <a:chOff x="156704" y="1503423"/>
            <a:chExt cx="5189949" cy="4377424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608052" y="1503423"/>
              <a:ext cx="0" cy="437742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112004" y="2226235"/>
              <a:ext cx="496048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608052" y="2226235"/>
              <a:ext cx="487082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56704" y="2025447"/>
              <a:ext cx="1949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0">
                <a:lnSpc>
                  <a:spcPct val="90000"/>
                </a:lnSpc>
              </a:pPr>
              <a:r>
                <a:rPr lang="en-US" sz="2000" dirty="0">
                  <a:solidFill>
                    <a:srgbClr val="C00000"/>
                  </a:solidFill>
                </a:rPr>
                <a:t>Information rich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6507" y="2069269"/>
              <a:ext cx="21701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Information Poor</a:t>
              </a:r>
            </a:p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Less-correlated</a:t>
              </a:r>
            </a:p>
            <a:p>
              <a:pPr marL="91440" indent="-91440" defTabSz="18288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C00000"/>
                  </a:solidFill>
                </a:rPr>
                <a:t>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50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28720" y="43612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Image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73921" y="45221"/>
            <a:ext cx="8628678" cy="484748"/>
          </a:xfrm>
        </p:spPr>
        <p:txBody>
          <a:bodyPr/>
          <a:lstStyle/>
          <a:p>
            <a:r>
              <a:rPr lang="en-US" dirty="0"/>
              <a:t>Sliding Window PCA: De-noising</a:t>
            </a:r>
          </a:p>
        </p:txBody>
      </p:sp>
      <p:pic>
        <p:nvPicPr>
          <p:cNvPr id="14" name="Picture 2" descr="C:\Users\sjz\Desktop\sliding PCA filter\PCA image denoise example 12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"/>
          <a:stretch/>
        </p:blipFill>
        <p:spPr bwMode="auto">
          <a:xfrm>
            <a:off x="1876362" y="3704999"/>
            <a:ext cx="2549163" cy="268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sjz\Desktop\sliding PCA filter\PCA image denoise example 12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7902" y="3616302"/>
            <a:ext cx="2549163" cy="277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242243" y="805456"/>
            <a:ext cx="2840480" cy="2887506"/>
            <a:chOff x="4195021" y="817493"/>
            <a:chExt cx="2840480" cy="2887506"/>
          </a:xfrm>
        </p:grpSpPr>
        <p:pic>
          <p:nvPicPr>
            <p:cNvPr id="5" name="Picture 2" descr="C:\Users\sjz\Desktop\sliding PCA filter\PCA image denoise example 12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195021" y="817493"/>
              <a:ext cx="2840480" cy="288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5480385" y="1433054"/>
              <a:ext cx="1137902" cy="507830"/>
              <a:chOff x="5728450" y="-1392019"/>
              <a:chExt cx="1137902" cy="507830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H="1" flipV="1">
                <a:off x="5728450" y="-1392019"/>
                <a:ext cx="377186" cy="169276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808818" y="-1222743"/>
                <a:ext cx="10575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PCA cutoff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14257" y="760107"/>
            <a:ext cx="3749115" cy="2737016"/>
            <a:chOff x="3131260" y="886998"/>
            <a:chExt cx="3749115" cy="2737016"/>
          </a:xfrm>
        </p:grpSpPr>
        <p:pic>
          <p:nvPicPr>
            <p:cNvPr id="11" name="Picture 2" descr="C:\Users\sjz\Desktop\sliding PCA filter\PCA image denoise example 12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87902" y="886998"/>
              <a:ext cx="2492473" cy="273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3131260" y="1571076"/>
              <a:ext cx="1264862" cy="524464"/>
              <a:chOff x="2703556" y="-585815"/>
              <a:chExt cx="1264862" cy="524464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V="1">
                <a:off x="3501020" y="-585815"/>
                <a:ext cx="467398" cy="185911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2703556" y="-399905"/>
                <a:ext cx="1237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window size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47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495367" y="58807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Experimental Image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 PCA: De-noising</a:t>
            </a:r>
          </a:p>
        </p:txBody>
      </p:sp>
      <p:pic>
        <p:nvPicPr>
          <p:cNvPr id="8" name="Picture 2" descr="C:\Users\sjz\Desktop\sliding PCA filter\PCA image denoise example 11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4246" r="56273" b="54013"/>
          <a:stretch/>
        </p:blipFill>
        <p:spPr bwMode="auto">
          <a:xfrm>
            <a:off x="4986120" y="1235337"/>
            <a:ext cx="3498102" cy="36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sjz\Desktop\sliding PCA filter\PCA image denoise example 11.tif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6" t="7779" r="12219" b="57859"/>
          <a:stretch/>
        </p:blipFill>
        <p:spPr bwMode="auto">
          <a:xfrm>
            <a:off x="854797" y="1389286"/>
            <a:ext cx="3889212" cy="36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19965" y="1067319"/>
            <a:ext cx="168507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Original Image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814438" y="1091172"/>
            <a:ext cx="3825563" cy="4060735"/>
            <a:chOff x="4822390" y="1067319"/>
            <a:chExt cx="3825563" cy="4060735"/>
          </a:xfrm>
        </p:grpSpPr>
        <p:pic>
          <p:nvPicPr>
            <p:cNvPr id="10" name="Picture 2" descr="C:\Users\sjz\Desktop\sliding PCA filter\PCA image denoise example 11.t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56" t="54010" r="56709" b="9724"/>
            <a:stretch/>
          </p:blipFill>
          <p:spPr bwMode="auto">
            <a:xfrm>
              <a:off x="4822390" y="1279207"/>
              <a:ext cx="3825563" cy="384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861356" y="1067319"/>
              <a:ext cx="1941557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De-noised Image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40813" y="1032082"/>
            <a:ext cx="3772811" cy="4000187"/>
            <a:chOff x="9851357" y="1789641"/>
            <a:chExt cx="3772811" cy="4000187"/>
          </a:xfrm>
        </p:grpSpPr>
        <p:pic>
          <p:nvPicPr>
            <p:cNvPr id="7" name="Picture 2" descr="C:\Users\sjz\Desktop\sliding PCA filter\PCA image denoise example 11.t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90" t="54174" r="12901" b="10898"/>
            <a:stretch/>
          </p:blipFill>
          <p:spPr bwMode="auto">
            <a:xfrm>
              <a:off x="9851357" y="2075616"/>
              <a:ext cx="3772811" cy="3714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851357" y="1789641"/>
              <a:ext cx="3772811" cy="3416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Removed Noise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8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Number of Retained PC’s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3" y="529969"/>
            <a:ext cx="4307665" cy="594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3" y="529969"/>
            <a:ext cx="4329070" cy="594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15" y="529969"/>
            <a:ext cx="4308113" cy="594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1" y="529969"/>
            <a:ext cx="4324634" cy="594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53" y="3931922"/>
            <a:ext cx="2475288" cy="156966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Higher PC’s tend to contain higher frequency Fourier peaks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Automatically removes noise between peaks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911825" y="752510"/>
            <a:ext cx="937092" cy="391819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48917" y="583233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image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6033947" y="2802551"/>
            <a:ext cx="937092" cy="391819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1039" y="2633274"/>
            <a:ext cx="2232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FFT of Cleaned Image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33947" y="5698347"/>
            <a:ext cx="814970" cy="118706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48917" y="5647776"/>
            <a:ext cx="1331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FFT of noise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812109" y="2802551"/>
            <a:ext cx="913967" cy="587728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8837" y="2531338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Cleaned Image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009128" y="5226008"/>
            <a:ext cx="964186" cy="467257"/>
          </a:xfrm>
          <a:prstGeom prst="straightConnector1">
            <a:avLst/>
          </a:prstGeom>
          <a:ln w="22225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3265" y="5501582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Removed Noise</a:t>
            </a:r>
          </a:p>
        </p:txBody>
      </p:sp>
    </p:spTree>
    <p:extLst>
      <p:ext uri="{BB962C8B-B14F-4D97-AF65-F5344CB8AC3E}">
        <p14:creationId xmlns:p14="http://schemas.microsoft.com/office/powerpoint/2010/main" val="268774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0819" y="404051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0952" y="393245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cleaned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9489" y="404051"/>
            <a:ext cx="1460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removed noise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29650" cy="485775"/>
          </a:xfrm>
        </p:spPr>
        <p:txBody>
          <a:bodyPr/>
          <a:lstStyle/>
          <a:p>
            <a:r>
              <a:rPr lang="en-US" dirty="0">
                <a:solidFill>
                  <a:srgbClr val="1E7640"/>
                </a:solidFill>
              </a:rPr>
              <a:t>Sliding Window PCA-based Pattern Finding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1" y="709768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94" y="717719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38" y="709768"/>
            <a:ext cx="27432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70" t="7210" r="21990" b="10761"/>
          <a:stretch/>
        </p:blipFill>
        <p:spPr>
          <a:xfrm>
            <a:off x="6043338" y="3596370"/>
            <a:ext cx="2752894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31" t="7210" r="21785" b="10433"/>
          <a:stretch/>
        </p:blipFill>
        <p:spPr>
          <a:xfrm>
            <a:off x="3137095" y="3596370"/>
            <a:ext cx="273504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3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lnSpc>
            <a:spcPct val="90000"/>
          </a:lnSpc>
          <a:defRPr dirty="0" smtClean="0"/>
        </a:defPPr>
      </a:lst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_4x3_CNMS.pptx" id="{286D7633-EE15-4ABC-AEC1-1F28F3EB219F}" vid="{EAFC2D44-E721-4E77-930C-A54C214860F3}"/>
    </a:ext>
  </a:extLst>
</a:theme>
</file>

<file path=ppt/theme/theme2.xml><?xml version="1.0" encoding="utf-8"?>
<a:theme xmlns:a="http://schemas.openxmlformats.org/drawingml/2006/main" name="1_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>
        <a:spAutoFit/>
      </a:bodyPr>
      <a:lstStyle>
        <a:defPPr algn="ctr">
          <a:defRPr sz="1600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_4x3_CNMS.pptx" id="{286D7633-EE15-4ABC-AEC1-1F28F3EB219F}" vid="{EAFC2D44-E721-4E77-930C-A54C214860F3}"/>
    </a:ext>
  </a:extLst>
</a:theme>
</file>

<file path=ppt/theme/theme3.xml><?xml version="1.0" encoding="utf-8"?>
<a:theme xmlns:a="http://schemas.openxmlformats.org/drawingml/2006/main" name="ORNL 4x3 template_160226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_4x3_160226.potx" id="{DF21DB35-F0E5-4B9D-A31C-3B8FCA7CFF42}" vid="{C80A0934-B94A-49A3-9B10-0453C9DE6C2E}"/>
    </a:ext>
  </a:extLst>
</a:theme>
</file>

<file path=ppt/theme/theme4.xml><?xml version="1.0" encoding="utf-8"?>
<a:theme xmlns:a="http://schemas.openxmlformats.org/drawingml/2006/main" name="2_Default Theme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5875">
          <a:solidFill>
            <a:schemeClr val="tx1">
              <a:lumMod val="75000"/>
              <a:lumOff val="25000"/>
            </a:schemeClr>
          </a:solidFill>
        </a:ln>
      </a:spPr>
      <a:bodyPr wrap="square" lIns="0" tIns="0" rIns="0" bIns="0" rtlCol="0" anchor="ctr">
        <a:spAutoFit/>
      </a:bodyPr>
      <a:lstStyle>
        <a:defPPr algn="ctr">
          <a:defRPr sz="1100" dirty="0" smtClean="0"/>
        </a:defPPr>
      </a:lst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_4x3_CNMS.pptx" id="{286D7633-EE15-4ABC-AEC1-1F28F3EB219F}" vid="{EAFC2D44-E721-4E77-930C-A54C214860F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38A9F4-023B-4D10-A49B-0A47ED7A31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A744E0-C1D4-4F9B-9A90-F70C265D1479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009054-C99D-4E9F-9716-58382E32E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 template_4x3_CNMS</Template>
  <TotalTime>0</TotalTime>
  <Words>664</Words>
  <Application>Microsoft Office PowerPoint</Application>
  <PresentationFormat>On-screen Show (4:3)</PresentationFormat>
  <Paragraphs>190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Black</vt:lpstr>
      <vt:lpstr>Calibri</vt:lpstr>
      <vt:lpstr>Wingdings</vt:lpstr>
      <vt:lpstr>Default Theme</vt:lpstr>
      <vt:lpstr>1_Default Theme</vt:lpstr>
      <vt:lpstr>ORNL 4x3 template_160226</vt:lpstr>
      <vt:lpstr>2_Default Theme</vt:lpstr>
      <vt:lpstr>Processing of Atomic Resolution Images and Multispectral Data</vt:lpstr>
      <vt:lpstr>Outline</vt:lpstr>
      <vt:lpstr>Image Processing using SVD  How can you express 2D images in a way that you can use Multivariate Techniques? </vt:lpstr>
      <vt:lpstr>Image Cleaning: Sliding Window PCA</vt:lpstr>
      <vt:lpstr>Principal Component Analysis (PCA)</vt:lpstr>
      <vt:lpstr>Sliding Window PCA: De-noising</vt:lpstr>
      <vt:lpstr>Sliding Window PCA: De-noising</vt:lpstr>
      <vt:lpstr>Effects of Number of Retained PC’s</vt:lpstr>
      <vt:lpstr>Sliding Window PCA-based Pattern Finding</vt:lpstr>
      <vt:lpstr>Sliding Window PCA-based Pattern Finding</vt:lpstr>
      <vt:lpstr>Sliding Window PCA-based Pattern Finding </vt:lpstr>
      <vt:lpstr>Sliding Window PCA-based Pattern Finding </vt:lpstr>
      <vt:lpstr>Clustering and Pattern Matching for  Atom Finding</vt:lpstr>
      <vt:lpstr>Sliding Window PCA + Clustering</vt:lpstr>
      <vt:lpstr>Cluster analysis</vt:lpstr>
      <vt:lpstr>Cluster analysis</vt:lpstr>
      <vt:lpstr>Motif Matching</vt:lpstr>
      <vt:lpstr>Motif Matching</vt:lpstr>
      <vt:lpstr>Sliding Window PCA + Clustering</vt:lpstr>
      <vt:lpstr>Sliding Window PCA + Clustering</vt:lpstr>
      <vt:lpstr>Sliding Window PCA + Clustering</vt:lpstr>
      <vt:lpstr>Sliding Window PCA + Clustering</vt:lpstr>
      <vt:lpstr>Sliding Window PCA + Clustering</vt:lpstr>
      <vt:lpstr>Sliding Window PCA + Clustering</vt:lpstr>
      <vt:lpstr>Sliding Window PCA + Clustering</vt:lpstr>
      <vt:lpstr>Sliding Window PCA + Clustering</vt:lpstr>
      <vt:lpstr>PowerPoint Presentation</vt:lpstr>
      <vt:lpstr>Alternate atom finding K-means on found atom positions</vt:lpstr>
      <vt:lpstr>Multivariate Analysis of 4D STEM Data</vt:lpstr>
      <vt:lpstr>Principal Component Analysis (PCA)</vt:lpstr>
      <vt:lpstr>Principal Component Analysis (PCA)</vt:lpstr>
      <vt:lpstr>Principal Component Analysis (PCA)</vt:lpstr>
      <vt:lpstr>Principal Component Analysis (PCA)</vt:lpstr>
      <vt:lpstr>Principal Component Analysis (PCA)</vt:lpstr>
      <vt:lpstr>Cluster analysis</vt:lpstr>
      <vt:lpstr>Cluster analysis</vt:lpstr>
      <vt:lpstr>Cluster analysis</vt:lpstr>
      <vt:lpstr>Cluster analysis</vt:lpstr>
      <vt:lpstr> - Scientific user facility  - 2 Page Proposal  - sjesse@ornl.gov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2016-03-29T21:07:43Z</dcterms:created>
  <dcterms:modified xsi:type="dcterms:W3CDTF">2018-08-03T17:50:45Z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